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32"/>
  </p:notesMasterIdLst>
  <p:handoutMasterIdLst>
    <p:handoutMasterId r:id="rId33"/>
  </p:handoutMasterIdLst>
  <p:sldIdLst>
    <p:sldId id="289" r:id="rId5"/>
    <p:sldId id="290" r:id="rId6"/>
    <p:sldId id="288" r:id="rId7"/>
    <p:sldId id="276" r:id="rId8"/>
    <p:sldId id="261" r:id="rId9"/>
    <p:sldId id="291" r:id="rId10"/>
    <p:sldId id="293" r:id="rId11"/>
    <p:sldId id="294" r:id="rId12"/>
    <p:sldId id="257" r:id="rId13"/>
    <p:sldId id="264" r:id="rId14"/>
    <p:sldId id="295" r:id="rId15"/>
    <p:sldId id="296" r:id="rId16"/>
    <p:sldId id="297" r:id="rId17"/>
    <p:sldId id="298" r:id="rId18"/>
    <p:sldId id="299" r:id="rId19"/>
    <p:sldId id="265" r:id="rId20"/>
    <p:sldId id="300" r:id="rId21"/>
    <p:sldId id="301" r:id="rId22"/>
    <p:sldId id="302" r:id="rId23"/>
    <p:sldId id="303" r:id="rId24"/>
    <p:sldId id="304" r:id="rId25"/>
    <p:sldId id="305" r:id="rId26"/>
    <p:sldId id="306" r:id="rId27"/>
    <p:sldId id="310" r:id="rId28"/>
    <p:sldId id="308" r:id="rId29"/>
    <p:sldId id="309" r:id="rId30"/>
    <p:sldId id="26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94" autoAdjust="0"/>
  </p:normalViewPr>
  <p:slideViewPr>
    <p:cSldViewPr snapToGrid="0">
      <p:cViewPr varScale="1">
        <p:scale>
          <a:sx n="100" d="100"/>
          <a:sy n="100" d="100"/>
        </p:scale>
        <p:origin x="102" y="61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10/13/2025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22.png>
</file>

<file path=ppt/media/image23.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10/13/2025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744047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16</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27</a:t>
            </a:fld>
            <a:endParaRPr lang="en-US"/>
          </a:p>
        </p:txBody>
      </p:sp>
    </p:spTree>
    <p:extLst>
      <p:ext uri="{BB962C8B-B14F-4D97-AF65-F5344CB8AC3E}">
        <p14:creationId xmlns:p14="http://schemas.microsoft.com/office/powerpoint/2010/main" val="2974415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solidFill>
                  <a:schemeClr val="accent6"/>
                </a:solidFill>
              </a:defRPr>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55955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10/13/2025</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10/13/2025</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3" r:id="rId15"/>
    <p:sldLayoutId id="2147483684" r:id="rId16"/>
    <p:sldLayoutId id="2147483685" r:id="rId17"/>
    <p:sldLayoutId id="2147483686" r:id="rId18"/>
    <p:sldLayoutId id="2147483691" r:id="rId19"/>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p:txBody>
          <a:bodyPr/>
          <a:lstStyle/>
          <a:p>
            <a:br>
              <a:rPr lang="en-US" sz="3200" b="0" i="0" u="none" strike="noStrike" baseline="0" dirty="0">
                <a:solidFill>
                  <a:srgbClr val="000000"/>
                </a:solidFill>
                <a:latin typeface="Calibri" panose="020F0502020204030204" pitchFamily="34" charset="0"/>
              </a:rPr>
            </a:br>
            <a:r>
              <a:rPr lang="en-US" sz="3200" b="0" i="0" u="none" strike="noStrike" baseline="0" dirty="0">
                <a:solidFill>
                  <a:srgbClr val="000000"/>
                </a:solidFill>
                <a:latin typeface="Calibri" panose="020F0502020204030204" pitchFamily="34" charset="0"/>
              </a:rPr>
              <a:t> Car Brand Classification Using Deep Convolutional Neural Networks.</a:t>
            </a:r>
            <a:br>
              <a:rPr lang="en-US" sz="3200" b="0" i="0" u="none" strike="noStrike" baseline="0" dirty="0">
                <a:solidFill>
                  <a:srgbClr val="000000"/>
                </a:solidFill>
                <a:latin typeface="Calibri" panose="020F0502020204030204" pitchFamily="34" charset="0"/>
              </a:rPr>
            </a:br>
            <a:r>
              <a:rPr lang="en-US" sz="3200" b="0" i="0" u="none" strike="noStrike" baseline="0" dirty="0">
                <a:solidFill>
                  <a:srgbClr val="000000"/>
                </a:solidFill>
                <a:latin typeface="Calibri" panose="020F0502020204030204" pitchFamily="34" charset="0"/>
              </a:rPr>
              <a:t> </a:t>
            </a:r>
            <a:br>
              <a:rPr lang="en-US" sz="3200" b="0" i="0" u="none" strike="noStrike" baseline="0" dirty="0">
                <a:solidFill>
                  <a:srgbClr val="000000"/>
                </a:solidFill>
                <a:latin typeface="Calibri" panose="020F0502020204030204" pitchFamily="34" charset="0"/>
              </a:rPr>
            </a:br>
            <a:r>
              <a:rPr lang="en-US" sz="1600" b="1" dirty="0">
                <a:solidFill>
                  <a:schemeClr val="accent4"/>
                </a:solidFill>
              </a:rPr>
              <a:t>Course Title : pattern Recognition lab</a:t>
            </a:r>
            <a:br>
              <a:rPr lang="en-US" sz="1600" b="1" dirty="0">
                <a:solidFill>
                  <a:schemeClr val="accent4"/>
                </a:solidFill>
              </a:rPr>
            </a:br>
            <a:r>
              <a:rPr lang="en-US" sz="1600" b="1" dirty="0">
                <a:solidFill>
                  <a:schemeClr val="accent4"/>
                </a:solidFill>
              </a:rPr>
              <a:t>Course Code : CSE 460</a:t>
            </a:r>
            <a:br>
              <a:rPr lang="en-US" sz="1600" dirty="0">
                <a:solidFill>
                  <a:schemeClr val="accent4"/>
                </a:solidFill>
              </a:rPr>
            </a:br>
            <a:endParaRPr lang="en-US" sz="3200" dirty="0">
              <a:solidFill>
                <a:schemeClr val="accent4"/>
              </a:solidFill>
            </a:endParaRPr>
          </a:p>
        </p:txBody>
      </p:sp>
      <p:pic>
        <p:nvPicPr>
          <p:cNvPr id="7" name="Picture Placeholder 6" descr="Looking up view of a city with skyscrapers">
            <a:extLst>
              <a:ext uri="{FF2B5EF4-FFF2-40B4-BE49-F238E27FC236}">
                <a16:creationId xmlns:a16="http://schemas.microsoft.com/office/drawing/2014/main" id="{ED21B7CD-3D69-26B5-8A0B-52A19A6B0A2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72" r="72"/>
          <a:stretch/>
        </p:blipFill>
        <p:spPr/>
      </p:pic>
    </p:spTree>
    <p:extLst>
      <p:ext uri="{BB962C8B-B14F-4D97-AF65-F5344CB8AC3E}">
        <p14:creationId xmlns:p14="http://schemas.microsoft.com/office/powerpoint/2010/main" val="30789943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0" name="Straight Connector 6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4" name="Rectangle 83">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114426" y="533400"/>
            <a:ext cx="4529138" cy="1671639"/>
          </a:xfrm>
        </p:spPr>
        <p:txBody>
          <a:bodyPr vert="horz" lIns="91440" tIns="45720" rIns="91440" bIns="45720" rtlCol="0" anchor="ctr">
            <a:normAutofit/>
          </a:bodyPr>
          <a:lstStyle/>
          <a:p>
            <a:r>
              <a:rPr lang="en-US" sz="3700"/>
              <a:t>Model training and evaluation</a:t>
            </a:r>
            <a:br>
              <a:rPr lang="en-US" sz="3700"/>
            </a:br>
            <a:endParaRPr lang="en-US" sz="3700"/>
          </a:p>
        </p:txBody>
      </p:sp>
      <p:sp>
        <p:nvSpPr>
          <p:cNvPr id="5" name="Rectangle 1">
            <a:extLst>
              <a:ext uri="{FF2B5EF4-FFF2-40B4-BE49-F238E27FC236}">
                <a16:creationId xmlns:a16="http://schemas.microsoft.com/office/drawing/2014/main" id="{D7043A76-E151-419C-BDCC-045D282B8BD5}"/>
              </a:ext>
            </a:extLst>
          </p:cNvPr>
          <p:cNvSpPr>
            <a:spLocks noGrp="1" noChangeArrowheads="1"/>
          </p:cNvSpPr>
          <p:nvPr>
            <p:ph sz="half" idx="14"/>
          </p:nvPr>
        </p:nvSpPr>
        <p:spPr bwMode="auto">
          <a:xfrm>
            <a:off x="1104900" y="2205038"/>
            <a:ext cx="4405314" cy="411956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fontAlgn="base">
              <a:spcBef>
                <a:spcPct val="0"/>
              </a:spcBef>
              <a:spcAft>
                <a:spcPts val="600"/>
              </a:spcAft>
              <a:buClrTx/>
              <a:tabLst/>
            </a:pPr>
            <a:r>
              <a:rPr kumimoji="0" lang="en-US" altLang="en-US" sz="2800" b="1" i="0" u="none" strike="noStrike" cap="none" normalizeH="0" baseline="0" dirty="0">
                <a:ln>
                  <a:noFill/>
                </a:ln>
                <a:effectLst/>
              </a:rPr>
              <a:t>DENSENET201 MODEL:</a:t>
            </a:r>
          </a:p>
          <a:p>
            <a:r>
              <a:rPr lang="en-US" b="0" i="0" u="none" strike="noStrike" baseline="0" dirty="0"/>
              <a:t>DenseNet201 is a deep convolutional neural network with 201 layers, belonging to the </a:t>
            </a:r>
            <a:r>
              <a:rPr lang="en-US" b="0" i="0" u="none" strike="noStrike" baseline="0" dirty="0" err="1"/>
              <a:t>DenseNet</a:t>
            </a:r>
            <a:r>
              <a:rPr lang="en-US" b="0" i="0" u="none" strike="noStrike" baseline="0" dirty="0"/>
              <a:t> family. It connects each layer to all previous layers, allowing efficient feature reuse and stronger gradient flow.</a:t>
            </a:r>
            <a:endParaRPr kumimoji="0" lang="en-US" altLang="en-US" b="1" i="0" u="none" strike="noStrike" cap="none" normalizeH="0" baseline="0" dirty="0">
              <a:ln>
                <a:noFill/>
              </a:ln>
              <a:effectLst/>
            </a:endParaRPr>
          </a:p>
          <a:p>
            <a:pPr marR="0" lvl="0" indent="-228600" fontAlgn="base">
              <a:spcBef>
                <a:spcPct val="0"/>
              </a:spcBef>
              <a:spcAft>
                <a:spcPts val="600"/>
              </a:spcAft>
              <a:buClrTx/>
              <a:buFont typeface="Arial" panose="020B0604020202020204" pitchFamily="34" charset="0"/>
              <a:buChar char="•"/>
              <a:tabLst/>
            </a:pPr>
            <a:endParaRPr kumimoji="0" lang="en-US" altLang="en-US" b="0" i="0" u="none" strike="noStrike" cap="none" normalizeH="0" baseline="0" dirty="0">
              <a:ln>
                <a:noFill/>
              </a:ln>
              <a:effectLst/>
            </a:endParaRPr>
          </a:p>
        </p:txBody>
      </p:sp>
      <p:cxnSp>
        <p:nvCxnSpPr>
          <p:cNvPr id="86" name="Straight Connector 85">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3344990-FF15-4B41-8AAD-D3226CE36E6F}"/>
              </a:ext>
            </a:extLst>
          </p:cNvPr>
          <p:cNvPicPr>
            <a:picLocks noChangeAspect="1"/>
          </p:cNvPicPr>
          <p:nvPr/>
        </p:nvPicPr>
        <p:blipFill>
          <a:blip r:embed="rId3"/>
          <a:stretch>
            <a:fillRect/>
          </a:stretch>
        </p:blipFill>
        <p:spPr>
          <a:xfrm>
            <a:off x="6096001" y="1539336"/>
            <a:ext cx="5562600" cy="3779328"/>
          </a:xfrm>
          <a:prstGeom prst="rect">
            <a:avLst/>
          </a:prstGeom>
        </p:spPr>
      </p:pic>
    </p:spTree>
    <p:extLst>
      <p:ext uri="{BB962C8B-B14F-4D97-AF65-F5344CB8AC3E}">
        <p14:creationId xmlns:p14="http://schemas.microsoft.com/office/powerpoint/2010/main" val="837402205"/>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AB7E4B6-9D99-4273-BF12-FEA8F7EF9CEC}"/>
              </a:ext>
            </a:extLst>
          </p:cNvPr>
          <p:cNvSpPr txBox="1"/>
          <p:nvPr/>
        </p:nvSpPr>
        <p:spPr>
          <a:xfrm>
            <a:off x="1129553" y="2114549"/>
            <a:ext cx="4632341" cy="4190331"/>
          </a:xfrm>
          <a:prstGeom prst="rect">
            <a:avLst/>
          </a:prstGeom>
        </p:spPr>
        <p:txBody>
          <a:bodyPr vert="horz" lIns="91440" tIns="45720" rIns="91440" bIns="45720" rtlCol="0">
            <a:normAutofit/>
          </a:bodyPr>
          <a:lstStyle/>
          <a:p>
            <a:pPr algn="l"/>
            <a:r>
              <a:rPr lang="en-US" b="1" i="0" u="none" strike="noStrike" baseline="0" dirty="0">
                <a:solidFill>
                  <a:schemeClr val="tx2"/>
                </a:solidFill>
              </a:rPr>
              <a:t>Model Training</a:t>
            </a:r>
          </a:p>
          <a:p>
            <a:pPr algn="l"/>
            <a:endParaRPr lang="en-US" b="1" i="0" u="none" strike="noStrike" baseline="0" dirty="0">
              <a:solidFill>
                <a:schemeClr val="tx2"/>
              </a:solidFill>
            </a:endParaRPr>
          </a:p>
          <a:p>
            <a:pPr algn="l"/>
            <a:r>
              <a:rPr lang="en-US" sz="1800" b="0" i="0" u="none" strike="noStrike" baseline="0" dirty="0">
                <a:latin typeface="CMR12"/>
              </a:rPr>
              <a:t>The training accuracy increased from 33% to 91%, while the training loss decreased from 1.83 to 0.35, indicating the model was learning effectively. Similarly, validation accuracy improved from 65% to 91%, and validation loss decreased from 1.14 to 0.33.</a:t>
            </a:r>
            <a:endParaRPr lang="en-US" b="1" i="0" u="none" strike="noStrike" baseline="0" dirty="0">
              <a:solidFill>
                <a:schemeClr val="tx2"/>
              </a:solidFill>
            </a:endParaRPr>
          </a:p>
        </p:txBody>
      </p:sp>
      <p:cxnSp>
        <p:nvCxnSpPr>
          <p:cNvPr id="43"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83770D4-0562-4340-9A87-5A1C09DA7035}"/>
              </a:ext>
            </a:extLst>
          </p:cNvPr>
          <p:cNvPicPr>
            <a:picLocks noChangeAspect="1"/>
          </p:cNvPicPr>
          <p:nvPr/>
        </p:nvPicPr>
        <p:blipFill>
          <a:blip r:embed="rId2"/>
          <a:stretch>
            <a:fillRect/>
          </a:stretch>
        </p:blipFill>
        <p:spPr>
          <a:xfrm>
            <a:off x="6548437" y="1842869"/>
            <a:ext cx="5455709" cy="3381146"/>
          </a:xfrm>
          <a:prstGeom prst="rect">
            <a:avLst/>
          </a:prstGeom>
        </p:spPr>
      </p:pic>
    </p:spTree>
    <p:extLst>
      <p:ext uri="{BB962C8B-B14F-4D97-AF65-F5344CB8AC3E}">
        <p14:creationId xmlns:p14="http://schemas.microsoft.com/office/powerpoint/2010/main" val="139840772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8633B01-306E-4E0F-BB52-AF1DC1BB02BE}"/>
              </a:ext>
            </a:extLst>
          </p:cNvPr>
          <p:cNvSpPr txBox="1"/>
          <p:nvPr/>
        </p:nvSpPr>
        <p:spPr>
          <a:xfrm>
            <a:off x="1129553" y="2114549"/>
            <a:ext cx="4632341" cy="4190331"/>
          </a:xfrm>
          <a:prstGeom prst="rect">
            <a:avLst/>
          </a:prstGeom>
        </p:spPr>
        <p:txBody>
          <a:bodyPr vert="horz" lIns="91440" tIns="45720" rIns="91440" bIns="45720" rtlCol="0">
            <a:normAutofit/>
          </a:bodyPr>
          <a:lstStyle/>
          <a:p>
            <a:pPr indent="-228600">
              <a:spcAft>
                <a:spcPts val="600"/>
              </a:spcAft>
              <a:buSzPct val="80000"/>
              <a:buFont typeface="Arial" panose="020B0604020202020204" pitchFamily="34" charset="0"/>
              <a:buChar char="•"/>
            </a:pPr>
            <a:endParaRPr lang="en-US" b="0" i="0" u="none" strike="noStrike" baseline="0" dirty="0">
              <a:solidFill>
                <a:schemeClr val="tx2"/>
              </a:solidFill>
            </a:endParaRPr>
          </a:p>
          <a:p>
            <a:pPr>
              <a:spcAft>
                <a:spcPts val="600"/>
              </a:spcAft>
              <a:buSzPct val="80000"/>
            </a:pPr>
            <a:r>
              <a:rPr lang="en-US" b="1" dirty="0">
                <a:solidFill>
                  <a:schemeClr val="tx2"/>
                </a:solidFill>
              </a:rPr>
              <a:t>TEST SET: </a:t>
            </a:r>
          </a:p>
          <a:p>
            <a:pPr>
              <a:spcAft>
                <a:spcPts val="600"/>
              </a:spcAft>
              <a:buSzPct val="80000"/>
            </a:pPr>
            <a:r>
              <a:rPr lang="en-US" b="0" i="0" u="none" strike="noStrike" baseline="0" dirty="0">
                <a:solidFill>
                  <a:schemeClr val="tx2"/>
                </a:solidFill>
              </a:rPr>
              <a:t>It achieved a test accuracy of 91.14%, meaning it correctly classified over 91% of the car images, and a test loss of 0.3272</a:t>
            </a:r>
            <a:endParaRPr lang="en-US" dirty="0">
              <a:solidFill>
                <a:schemeClr val="tx2"/>
              </a:solidFill>
            </a:endParaRPr>
          </a:p>
        </p:txBody>
      </p:sp>
      <p:cxnSp>
        <p:nvCxnSpPr>
          <p:cNvPr id="34"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0BD1D60-1DE0-4A86-BCBE-BCD4BE0ACD68}"/>
              </a:ext>
            </a:extLst>
          </p:cNvPr>
          <p:cNvPicPr>
            <a:picLocks noChangeAspect="1"/>
          </p:cNvPicPr>
          <p:nvPr/>
        </p:nvPicPr>
        <p:blipFill>
          <a:blip r:embed="rId2"/>
          <a:stretch>
            <a:fillRect/>
          </a:stretch>
        </p:blipFill>
        <p:spPr>
          <a:xfrm>
            <a:off x="6551737" y="2656866"/>
            <a:ext cx="5110163" cy="1356527"/>
          </a:xfrm>
          <a:prstGeom prst="rect">
            <a:avLst/>
          </a:prstGeom>
        </p:spPr>
      </p:pic>
    </p:spTree>
    <p:extLst>
      <p:ext uri="{BB962C8B-B14F-4D97-AF65-F5344CB8AC3E}">
        <p14:creationId xmlns:p14="http://schemas.microsoft.com/office/powerpoint/2010/main" val="40512114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FCCAB99-30F7-4789-82BC-BF3B2D33BF0C}"/>
              </a:ext>
            </a:extLst>
          </p:cNvPr>
          <p:cNvSpPr txBox="1"/>
          <p:nvPr/>
        </p:nvSpPr>
        <p:spPr>
          <a:xfrm>
            <a:off x="1129553" y="2114549"/>
            <a:ext cx="4632341" cy="4190331"/>
          </a:xfrm>
          <a:prstGeom prst="rect">
            <a:avLst/>
          </a:prstGeom>
        </p:spPr>
        <p:txBody>
          <a:bodyPr vert="horz" lIns="91440" tIns="45720" rIns="91440" bIns="45720" rtlCol="0">
            <a:normAutofit/>
          </a:bodyPr>
          <a:lstStyle/>
          <a:p>
            <a:pPr>
              <a:spcAft>
                <a:spcPts val="600"/>
              </a:spcAft>
              <a:buSzPct val="80000"/>
            </a:pPr>
            <a:r>
              <a:rPr lang="en-US" sz="2800" b="1" i="0" u="none" strike="noStrike" baseline="0" dirty="0">
                <a:solidFill>
                  <a:schemeClr val="tx2"/>
                </a:solidFill>
              </a:rPr>
              <a:t>MobileNetV2</a:t>
            </a:r>
          </a:p>
          <a:p>
            <a:pPr>
              <a:spcAft>
                <a:spcPts val="600"/>
              </a:spcAft>
              <a:buSzPct val="80000"/>
            </a:pPr>
            <a:r>
              <a:rPr lang="en-US" b="0" i="0" u="none" strike="noStrike" baseline="0" dirty="0">
                <a:solidFill>
                  <a:schemeClr val="tx2"/>
                </a:solidFill>
              </a:rPr>
              <a:t>MobileNetV2 is a lightweight convolutional neural network designed for efficient mobile and embedded vision applications.</a:t>
            </a:r>
            <a:endParaRPr lang="en-US" dirty="0">
              <a:solidFill>
                <a:schemeClr val="tx2"/>
              </a:solidFill>
            </a:endParaRPr>
          </a:p>
        </p:txBody>
      </p:sp>
      <p:cxnSp>
        <p:nvCxnSpPr>
          <p:cNvPr id="34"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771B6F7A-C4CE-4F0F-BD9C-4D2ADD93733C}"/>
              </a:ext>
            </a:extLst>
          </p:cNvPr>
          <p:cNvPicPr>
            <a:picLocks noChangeAspect="1"/>
          </p:cNvPicPr>
          <p:nvPr/>
        </p:nvPicPr>
        <p:blipFill>
          <a:blip r:embed="rId2"/>
          <a:stretch>
            <a:fillRect/>
          </a:stretch>
        </p:blipFill>
        <p:spPr>
          <a:xfrm>
            <a:off x="6361528" y="2247877"/>
            <a:ext cx="5356860" cy="2357339"/>
          </a:xfrm>
          <a:prstGeom prst="rect">
            <a:avLst/>
          </a:prstGeom>
        </p:spPr>
      </p:pic>
    </p:spTree>
    <p:extLst>
      <p:ext uri="{BB962C8B-B14F-4D97-AF65-F5344CB8AC3E}">
        <p14:creationId xmlns:p14="http://schemas.microsoft.com/office/powerpoint/2010/main" val="309631902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90C4F88-CA37-4F57-A1E6-CE323256BE7A}"/>
              </a:ext>
            </a:extLst>
          </p:cNvPr>
          <p:cNvSpPr txBox="1"/>
          <p:nvPr/>
        </p:nvSpPr>
        <p:spPr>
          <a:xfrm>
            <a:off x="1129553" y="2114549"/>
            <a:ext cx="4632341" cy="4190331"/>
          </a:xfrm>
          <a:prstGeom prst="rect">
            <a:avLst/>
          </a:prstGeom>
        </p:spPr>
        <p:txBody>
          <a:bodyPr vert="horz" lIns="91440" tIns="45720" rIns="91440" bIns="45720" rtlCol="0">
            <a:normAutofit/>
          </a:bodyPr>
          <a:lstStyle/>
          <a:p>
            <a:pPr>
              <a:spcAft>
                <a:spcPts val="600"/>
              </a:spcAft>
              <a:buSzPct val="80000"/>
            </a:pPr>
            <a:r>
              <a:rPr lang="en-US" b="1" i="0" u="none" strike="noStrike" baseline="0" dirty="0">
                <a:solidFill>
                  <a:schemeClr val="tx2"/>
                </a:solidFill>
              </a:rPr>
              <a:t>Model Training</a:t>
            </a:r>
          </a:p>
          <a:p>
            <a:pPr indent="-228600">
              <a:spcAft>
                <a:spcPts val="600"/>
              </a:spcAft>
              <a:buSzPct val="80000"/>
              <a:buFont typeface="Arial" panose="020B0604020202020204" pitchFamily="34" charset="0"/>
              <a:buChar char="•"/>
            </a:pPr>
            <a:endParaRPr lang="en-US" dirty="0">
              <a:solidFill>
                <a:schemeClr val="tx2"/>
              </a:solidFill>
            </a:endParaRPr>
          </a:p>
          <a:p>
            <a:pPr>
              <a:spcAft>
                <a:spcPts val="600"/>
              </a:spcAft>
              <a:buSzPct val="80000"/>
            </a:pPr>
            <a:r>
              <a:rPr lang="en-US" b="0" i="0" u="none" strike="noStrike" baseline="0" dirty="0">
                <a:solidFill>
                  <a:schemeClr val="tx2"/>
                </a:solidFill>
              </a:rPr>
              <a:t>Training accuracy increased from 35% to 88%, and training loss decreased from 1.77 to 0.35, indicating effective learning. Validation accuracy rose from 67% to 87%, while validation loss decreased from 1.03 to 0.38.</a:t>
            </a:r>
            <a:endParaRPr lang="en-US" dirty="0">
              <a:solidFill>
                <a:schemeClr val="tx2"/>
              </a:solidFill>
            </a:endParaRPr>
          </a:p>
        </p:txBody>
      </p:sp>
      <p:cxnSp>
        <p:nvCxnSpPr>
          <p:cNvPr id="34"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B51621F-C8AE-4A09-89D2-419AAE8A9E37}"/>
              </a:ext>
            </a:extLst>
          </p:cNvPr>
          <p:cNvPicPr>
            <a:picLocks noChangeAspect="1"/>
          </p:cNvPicPr>
          <p:nvPr/>
        </p:nvPicPr>
        <p:blipFill>
          <a:blip r:embed="rId2"/>
          <a:stretch>
            <a:fillRect/>
          </a:stretch>
        </p:blipFill>
        <p:spPr>
          <a:xfrm>
            <a:off x="6478247" y="2074460"/>
            <a:ext cx="5455709" cy="2560380"/>
          </a:xfrm>
          <a:prstGeom prst="rect">
            <a:avLst/>
          </a:prstGeom>
        </p:spPr>
      </p:pic>
    </p:spTree>
    <p:extLst>
      <p:ext uri="{BB962C8B-B14F-4D97-AF65-F5344CB8AC3E}">
        <p14:creationId xmlns:p14="http://schemas.microsoft.com/office/powerpoint/2010/main" val="129456247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1FA3C02-1D37-4B2F-93CB-CAE8E70EBD92}"/>
              </a:ext>
            </a:extLst>
          </p:cNvPr>
          <p:cNvSpPr txBox="1"/>
          <p:nvPr/>
        </p:nvSpPr>
        <p:spPr>
          <a:xfrm>
            <a:off x="1129553" y="2114549"/>
            <a:ext cx="4632341" cy="4190331"/>
          </a:xfrm>
          <a:prstGeom prst="rect">
            <a:avLst/>
          </a:prstGeom>
        </p:spPr>
        <p:txBody>
          <a:bodyPr vert="horz" lIns="91440" tIns="45720" rIns="91440" bIns="45720" rtlCol="0">
            <a:normAutofit/>
          </a:bodyPr>
          <a:lstStyle/>
          <a:p>
            <a:pPr>
              <a:spcAft>
                <a:spcPts val="600"/>
              </a:spcAft>
              <a:buSzPct val="80000"/>
            </a:pPr>
            <a:r>
              <a:rPr lang="en-US" b="1" i="0" u="none" strike="noStrike" baseline="0" dirty="0">
                <a:solidFill>
                  <a:schemeClr val="tx2"/>
                </a:solidFill>
              </a:rPr>
              <a:t>TEST SET</a:t>
            </a:r>
          </a:p>
          <a:p>
            <a:pPr>
              <a:spcAft>
                <a:spcPts val="600"/>
              </a:spcAft>
              <a:buSzPct val="80000"/>
            </a:pPr>
            <a:r>
              <a:rPr lang="en-US" b="0" i="0" u="none" strike="noStrike" baseline="0" dirty="0">
                <a:solidFill>
                  <a:schemeClr val="tx2"/>
                </a:solidFill>
              </a:rPr>
              <a:t>It achieved a test accuracy of 86.96%, meaning it correctly classified nearly 87% of the car images, and a test loss of 0.3822</a:t>
            </a:r>
            <a:endParaRPr lang="en-US" dirty="0">
              <a:solidFill>
                <a:schemeClr val="tx2"/>
              </a:solidFill>
            </a:endParaRPr>
          </a:p>
        </p:txBody>
      </p:sp>
      <p:cxnSp>
        <p:nvCxnSpPr>
          <p:cNvPr id="34"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B5D79680-1626-40A2-91CA-01FC4923CEBE}"/>
              </a:ext>
            </a:extLst>
          </p:cNvPr>
          <p:cNvPicPr>
            <a:picLocks noChangeAspect="1"/>
          </p:cNvPicPr>
          <p:nvPr/>
        </p:nvPicPr>
        <p:blipFill>
          <a:blip r:embed="rId2"/>
          <a:stretch>
            <a:fillRect/>
          </a:stretch>
        </p:blipFill>
        <p:spPr>
          <a:xfrm>
            <a:off x="6478247" y="2421337"/>
            <a:ext cx="5110163" cy="1084848"/>
          </a:xfrm>
          <a:prstGeom prst="rect">
            <a:avLst/>
          </a:prstGeom>
        </p:spPr>
      </p:pic>
    </p:spTree>
    <p:extLst>
      <p:ext uri="{BB962C8B-B14F-4D97-AF65-F5344CB8AC3E}">
        <p14:creationId xmlns:p14="http://schemas.microsoft.com/office/powerpoint/2010/main" val="409205298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5" name="Straight Connector 5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69" name="Rectangle 68">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114426" y="533400"/>
            <a:ext cx="4529138" cy="1671639"/>
          </a:xfrm>
        </p:spPr>
        <p:txBody>
          <a:bodyPr vert="horz" lIns="91440" tIns="45720" rIns="91440" bIns="45720" rtlCol="0" anchor="ctr">
            <a:normAutofit/>
          </a:bodyPr>
          <a:lstStyle/>
          <a:p>
            <a:r>
              <a:rPr lang="en-US" sz="4400"/>
              <a:t>Results: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half" idx="15"/>
          </p:nvPr>
        </p:nvSpPr>
        <p:spPr>
          <a:xfrm>
            <a:off x="1104900" y="2205038"/>
            <a:ext cx="4405314" cy="4119561"/>
          </a:xfrm>
        </p:spPr>
        <p:txBody>
          <a:bodyPr vert="horz" lIns="91440" tIns="45720" rIns="91440" bIns="45720" rtlCol="0">
            <a:normAutofit/>
          </a:bodyPr>
          <a:lstStyle/>
          <a:p>
            <a:pPr marL="0" indent="0">
              <a:buNone/>
            </a:pPr>
            <a:r>
              <a:rPr lang="en-US" sz="2800" b="1" dirty="0"/>
              <a:t>DENSNET201</a:t>
            </a:r>
          </a:p>
          <a:p>
            <a:pPr marL="0" indent="0">
              <a:buNone/>
            </a:pPr>
            <a:r>
              <a:rPr lang="en-US" b="1" dirty="0"/>
              <a:t>ACCURACY &amp; LOSS CURVE: </a:t>
            </a:r>
            <a:r>
              <a:rPr lang="en-US" dirty="0"/>
              <a:t>These plots visualize the training progress of the DenseNet201 model over 10 epochs. The accuracy plot shows both training and validation accuracy steadily increasing, indicating that the model is learning effectively. </a:t>
            </a:r>
            <a:endParaRPr lang="en-US" b="1" dirty="0"/>
          </a:p>
          <a:p>
            <a:pPr indent="-228600">
              <a:buFont typeface="Arial" panose="020B0604020202020204" pitchFamily="34" charset="0"/>
              <a:buChar char="•"/>
            </a:pPr>
            <a:endParaRPr lang="en-US" dirty="0"/>
          </a:p>
        </p:txBody>
      </p:sp>
      <p:cxnSp>
        <p:nvCxnSpPr>
          <p:cNvPr id="71" name="Straight Connector 70">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Content Placeholder 5">
            <a:extLst>
              <a:ext uri="{FF2B5EF4-FFF2-40B4-BE49-F238E27FC236}">
                <a16:creationId xmlns:a16="http://schemas.microsoft.com/office/drawing/2014/main" id="{AB97249A-056C-4CC5-9204-8A1934B3DBE4}"/>
              </a:ext>
            </a:extLst>
          </p:cNvPr>
          <p:cNvPicPr>
            <a:picLocks noGrp="1" noChangeAspect="1"/>
          </p:cNvPicPr>
          <p:nvPr>
            <p:ph sz="half" idx="14"/>
          </p:nvPr>
        </p:nvPicPr>
        <p:blipFill>
          <a:blip r:embed="rId3"/>
          <a:stretch>
            <a:fillRect/>
          </a:stretch>
        </p:blipFill>
        <p:spPr>
          <a:xfrm>
            <a:off x="5510213" y="2279022"/>
            <a:ext cx="6148387" cy="2542161"/>
          </a:xfrm>
          <a:prstGeom prst="rect">
            <a:avLst/>
          </a:prstGeom>
          <a:noFill/>
        </p:spPr>
      </p:pic>
    </p:spTree>
    <p:extLst>
      <p:ext uri="{BB962C8B-B14F-4D97-AF65-F5344CB8AC3E}">
        <p14:creationId xmlns:p14="http://schemas.microsoft.com/office/powerpoint/2010/main" val="729609147"/>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8"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5" name="Rectangle 23">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25">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27">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29">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31">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656ADE9-A611-4AC8-92E0-8E7E6A632C83}"/>
              </a:ext>
            </a:extLst>
          </p:cNvPr>
          <p:cNvSpPr txBox="1"/>
          <p:nvPr/>
        </p:nvSpPr>
        <p:spPr>
          <a:xfrm>
            <a:off x="1129553" y="2114549"/>
            <a:ext cx="4632341" cy="4190331"/>
          </a:xfrm>
          <a:prstGeom prst="rect">
            <a:avLst/>
          </a:prstGeom>
        </p:spPr>
        <p:txBody>
          <a:bodyPr vert="horz" lIns="91440" tIns="45720" rIns="91440" bIns="45720" rtlCol="0">
            <a:normAutofit/>
          </a:bodyPr>
          <a:lstStyle/>
          <a:p>
            <a:pPr indent="-228600">
              <a:spcAft>
                <a:spcPts val="600"/>
              </a:spcAft>
              <a:buSzPct val="80000"/>
              <a:buFont typeface="Arial" panose="020B0604020202020204" pitchFamily="34" charset="0"/>
              <a:buChar char="•"/>
            </a:pPr>
            <a:r>
              <a:rPr lang="en-US" sz="2000" b="1" i="0" u="none" strike="noStrike" baseline="0" dirty="0">
                <a:solidFill>
                  <a:schemeClr val="tx2"/>
                </a:solidFill>
              </a:rPr>
              <a:t>Confusion Matrix:</a:t>
            </a:r>
          </a:p>
          <a:p>
            <a:pPr>
              <a:spcAft>
                <a:spcPts val="600"/>
              </a:spcAft>
              <a:buSzPct val="80000"/>
            </a:pPr>
            <a:r>
              <a:rPr lang="en-US" sz="2000" dirty="0"/>
              <a:t>These metrics provide a clear insight into the model’s strengths and any misclassifications among the classes.</a:t>
            </a:r>
            <a:endParaRPr lang="en-US" sz="2000" b="1" dirty="0">
              <a:solidFill>
                <a:schemeClr val="tx2"/>
              </a:solidFill>
            </a:endParaRPr>
          </a:p>
        </p:txBody>
      </p:sp>
      <p:cxnSp>
        <p:nvCxnSpPr>
          <p:cNvPr id="50" name="Straight Connector 33">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09C526DB-5307-4762-A31C-6279F8310BF4}"/>
              </a:ext>
            </a:extLst>
          </p:cNvPr>
          <p:cNvPicPr>
            <a:picLocks noChangeAspect="1"/>
          </p:cNvPicPr>
          <p:nvPr/>
        </p:nvPicPr>
        <p:blipFill>
          <a:blip r:embed="rId2"/>
          <a:stretch>
            <a:fillRect/>
          </a:stretch>
        </p:blipFill>
        <p:spPr>
          <a:xfrm>
            <a:off x="5761894" y="2114549"/>
            <a:ext cx="5855403" cy="4210052"/>
          </a:xfrm>
          <a:prstGeom prst="rect">
            <a:avLst/>
          </a:prstGeom>
        </p:spPr>
      </p:pic>
    </p:spTree>
    <p:extLst>
      <p:ext uri="{BB962C8B-B14F-4D97-AF65-F5344CB8AC3E}">
        <p14:creationId xmlns:p14="http://schemas.microsoft.com/office/powerpoint/2010/main" val="296025784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7" name="Straight Connector 6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74" name="Rectangle 73">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5BABFDA-8BED-4681-8E80-295C205853DF}"/>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b="1" dirty="0">
                <a:solidFill>
                  <a:schemeClr val="tx2"/>
                </a:solidFill>
              </a:rPr>
              <a:t>C</a:t>
            </a:r>
            <a:r>
              <a:rPr lang="en-US" b="1" i="0" u="none" strike="noStrike" baseline="0" dirty="0">
                <a:solidFill>
                  <a:schemeClr val="tx2"/>
                </a:solidFill>
              </a:rPr>
              <a:t>lassification report</a:t>
            </a:r>
            <a:r>
              <a:rPr lang="en-US" b="0" i="0" u="none" strike="noStrike" baseline="0" dirty="0">
                <a:solidFill>
                  <a:schemeClr val="tx2"/>
                </a:solidFill>
              </a:rPr>
              <a:t>:</a:t>
            </a:r>
          </a:p>
          <a:p>
            <a:pPr>
              <a:spcAft>
                <a:spcPts val="600"/>
              </a:spcAft>
              <a:buSzPct val="80000"/>
            </a:pPr>
            <a:r>
              <a:rPr lang="en-US" dirty="0">
                <a:solidFill>
                  <a:schemeClr val="tx2"/>
                </a:solidFill>
              </a:rPr>
              <a:t>The classification report provides a detailed evaluation of how well the DenseNet201 model predicts each car brand.</a:t>
            </a:r>
          </a:p>
        </p:txBody>
      </p:sp>
      <p:cxnSp>
        <p:nvCxnSpPr>
          <p:cNvPr id="75" name="Straight Connector 7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FD1710B-493A-4769-B716-7EC144167FD7}"/>
              </a:ext>
            </a:extLst>
          </p:cNvPr>
          <p:cNvPicPr>
            <a:picLocks noChangeAspect="1"/>
          </p:cNvPicPr>
          <p:nvPr/>
        </p:nvPicPr>
        <p:blipFill>
          <a:blip r:embed="rId2"/>
          <a:stretch>
            <a:fillRect/>
          </a:stretch>
        </p:blipFill>
        <p:spPr>
          <a:xfrm>
            <a:off x="6096001" y="1729836"/>
            <a:ext cx="5562600" cy="3398328"/>
          </a:xfrm>
          <a:prstGeom prst="rect">
            <a:avLst/>
          </a:prstGeom>
        </p:spPr>
      </p:pic>
    </p:spTree>
    <p:extLst>
      <p:ext uri="{BB962C8B-B14F-4D97-AF65-F5344CB8AC3E}">
        <p14:creationId xmlns:p14="http://schemas.microsoft.com/office/powerpoint/2010/main" val="152322279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2D1F916-4810-482E-AF00-B7BF6B374B3C}"/>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b="1" i="0" u="none" strike="noStrike" baseline="0" dirty="0">
                <a:solidFill>
                  <a:schemeClr val="tx2"/>
                </a:solidFill>
              </a:rPr>
              <a:t>ROC Curve:</a:t>
            </a:r>
          </a:p>
          <a:p>
            <a:pPr>
              <a:spcAft>
                <a:spcPts val="600"/>
              </a:spcAft>
              <a:buSzPct val="80000"/>
            </a:pPr>
            <a:r>
              <a:rPr lang="en-US" dirty="0">
                <a:solidFill>
                  <a:schemeClr val="tx2"/>
                </a:solidFill>
              </a:rPr>
              <a:t> It first predicts class probabilities (y score) for all test images using the trained DenseNet201 model</a:t>
            </a:r>
            <a:endParaRPr lang="en-US" b="1" dirty="0">
              <a:solidFill>
                <a:schemeClr val="tx2"/>
              </a:solidFill>
            </a:endParaRPr>
          </a:p>
        </p:txBody>
      </p:sp>
      <p:cxnSp>
        <p:nvCxnSpPr>
          <p:cNvPr id="55" name="Straight Connector 5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5830C58-A963-4444-B3D3-A698E789BF2F}"/>
              </a:ext>
            </a:extLst>
          </p:cNvPr>
          <p:cNvPicPr>
            <a:picLocks noChangeAspect="1"/>
          </p:cNvPicPr>
          <p:nvPr/>
        </p:nvPicPr>
        <p:blipFill>
          <a:blip r:embed="rId2"/>
          <a:stretch>
            <a:fillRect/>
          </a:stretch>
        </p:blipFill>
        <p:spPr>
          <a:xfrm>
            <a:off x="6096001" y="1373216"/>
            <a:ext cx="5562600" cy="4111568"/>
          </a:xfrm>
          <a:prstGeom prst="rect">
            <a:avLst/>
          </a:prstGeom>
        </p:spPr>
      </p:pic>
    </p:spTree>
    <p:extLst>
      <p:ext uri="{BB962C8B-B14F-4D97-AF65-F5344CB8AC3E}">
        <p14:creationId xmlns:p14="http://schemas.microsoft.com/office/powerpoint/2010/main" val="353542170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0E616-970D-4BD4-9493-5D9E0BC5845B}"/>
              </a:ext>
            </a:extLst>
          </p:cNvPr>
          <p:cNvSpPr>
            <a:spLocks noGrp="1"/>
          </p:cNvSpPr>
          <p:nvPr>
            <p:ph type="title"/>
          </p:nvPr>
        </p:nvSpPr>
        <p:spPr/>
        <p:txBody>
          <a:bodyPr/>
          <a:lstStyle/>
          <a:p>
            <a:r>
              <a:rPr lang="en-US" dirty="0"/>
              <a:t>Submitted By:</a:t>
            </a:r>
          </a:p>
        </p:txBody>
      </p:sp>
      <p:sp>
        <p:nvSpPr>
          <p:cNvPr id="3" name="Text Placeholder 2">
            <a:extLst>
              <a:ext uri="{FF2B5EF4-FFF2-40B4-BE49-F238E27FC236}">
                <a16:creationId xmlns:a16="http://schemas.microsoft.com/office/drawing/2014/main" id="{6CD6B009-72E3-452B-8D49-E02FFBD353D2}"/>
              </a:ext>
            </a:extLst>
          </p:cNvPr>
          <p:cNvSpPr>
            <a:spLocks noGrp="1"/>
          </p:cNvSpPr>
          <p:nvPr>
            <p:ph type="body" idx="1"/>
          </p:nvPr>
        </p:nvSpPr>
        <p:spPr/>
        <p:txBody>
          <a:bodyPr/>
          <a:lstStyle/>
          <a:p>
            <a:r>
              <a:rPr lang="en-US" b="1" dirty="0">
                <a:solidFill>
                  <a:schemeClr val="tx2">
                    <a:lumMod val="90000"/>
                    <a:lumOff val="10000"/>
                  </a:schemeClr>
                </a:solidFill>
              </a:rPr>
              <a:t>Paromita Saha (2104010202333)</a:t>
            </a:r>
          </a:p>
          <a:p>
            <a:r>
              <a:rPr lang="en-US" b="1" dirty="0" err="1">
                <a:solidFill>
                  <a:schemeClr val="tx2">
                    <a:lumMod val="90000"/>
                    <a:lumOff val="10000"/>
                  </a:schemeClr>
                </a:solidFill>
              </a:rPr>
              <a:t>Sumaiya</a:t>
            </a:r>
            <a:r>
              <a:rPr lang="en-US" b="1" dirty="0">
                <a:solidFill>
                  <a:schemeClr val="tx2">
                    <a:lumMod val="90000"/>
                    <a:lumOff val="10000"/>
                  </a:schemeClr>
                </a:solidFill>
              </a:rPr>
              <a:t> Nasrin (2104010202336)</a:t>
            </a:r>
          </a:p>
          <a:p>
            <a:endParaRPr lang="en-US" dirty="0"/>
          </a:p>
        </p:txBody>
      </p:sp>
    </p:spTree>
    <p:extLst>
      <p:ext uri="{BB962C8B-B14F-4D97-AF65-F5344CB8AC3E}">
        <p14:creationId xmlns:p14="http://schemas.microsoft.com/office/powerpoint/2010/main" val="87707955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60F4955-BD2B-401F-A728-3A98FDE05B25}"/>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sz="2400" b="1" dirty="0">
                <a:solidFill>
                  <a:schemeClr val="tx2"/>
                </a:solidFill>
              </a:rPr>
              <a:t>MOBILENETV2</a:t>
            </a:r>
            <a:r>
              <a:rPr lang="en-US" sz="2400" dirty="0">
                <a:solidFill>
                  <a:schemeClr val="tx2"/>
                </a:solidFill>
              </a:rPr>
              <a:t>:</a:t>
            </a:r>
          </a:p>
          <a:p>
            <a:pPr indent="-228600">
              <a:spcAft>
                <a:spcPts val="600"/>
              </a:spcAft>
              <a:buSzPct val="80000"/>
              <a:buFont typeface="Arial" panose="020B0604020202020204" pitchFamily="34" charset="0"/>
              <a:buChar char="•"/>
            </a:pPr>
            <a:endParaRPr lang="en-US" dirty="0">
              <a:solidFill>
                <a:schemeClr val="tx2"/>
              </a:solidFill>
            </a:endParaRPr>
          </a:p>
          <a:p>
            <a:pPr>
              <a:spcAft>
                <a:spcPts val="600"/>
              </a:spcAft>
              <a:buSzPct val="80000"/>
            </a:pPr>
            <a:r>
              <a:rPr lang="en-US" b="1" i="0" u="none" strike="noStrike" baseline="0" dirty="0">
                <a:solidFill>
                  <a:schemeClr val="tx2"/>
                </a:solidFill>
              </a:rPr>
              <a:t>ACCURACY &amp; LOSS CURVE</a:t>
            </a:r>
            <a:r>
              <a:rPr lang="en-US" b="0" i="0" u="none" strike="noStrike" baseline="0" dirty="0">
                <a:solidFill>
                  <a:schemeClr val="tx2"/>
                </a:solidFill>
              </a:rPr>
              <a:t>:</a:t>
            </a:r>
          </a:p>
          <a:p>
            <a:pPr>
              <a:spcAft>
                <a:spcPts val="600"/>
              </a:spcAft>
              <a:buSzPct val="80000"/>
            </a:pPr>
            <a:r>
              <a:rPr lang="en-US" dirty="0"/>
              <a:t>the graphs confirm that MobileNetV2 converged well, achieving good performance on both training and validation datasets</a:t>
            </a:r>
            <a:endParaRPr lang="en-US" b="0" i="0" u="none" strike="noStrike" baseline="0" dirty="0">
              <a:solidFill>
                <a:schemeClr val="tx2"/>
              </a:solidFill>
            </a:endParaRPr>
          </a:p>
        </p:txBody>
      </p:sp>
      <p:cxnSp>
        <p:nvCxnSpPr>
          <p:cNvPr id="55" name="Straight Connector 5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64121D8-50AA-420E-835E-EB713437EF02}"/>
              </a:ext>
            </a:extLst>
          </p:cNvPr>
          <p:cNvPicPr>
            <a:picLocks noChangeAspect="1"/>
          </p:cNvPicPr>
          <p:nvPr/>
        </p:nvPicPr>
        <p:blipFill>
          <a:blip r:embed="rId2"/>
          <a:stretch>
            <a:fillRect/>
          </a:stretch>
        </p:blipFill>
        <p:spPr>
          <a:xfrm>
            <a:off x="6096001" y="2360581"/>
            <a:ext cx="5562600" cy="2136839"/>
          </a:xfrm>
          <a:prstGeom prst="rect">
            <a:avLst/>
          </a:prstGeom>
        </p:spPr>
      </p:pic>
    </p:spTree>
    <p:extLst>
      <p:ext uri="{BB962C8B-B14F-4D97-AF65-F5344CB8AC3E}">
        <p14:creationId xmlns:p14="http://schemas.microsoft.com/office/powerpoint/2010/main" val="28007124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665D1BF-4A72-43D5-9FF0-E9651554583D}"/>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b="1" i="0" u="none" strike="noStrike" baseline="0" dirty="0">
                <a:solidFill>
                  <a:schemeClr val="tx2"/>
                </a:solidFill>
              </a:rPr>
              <a:t>Confusion Matrix:</a:t>
            </a:r>
          </a:p>
          <a:p>
            <a:pPr>
              <a:spcAft>
                <a:spcPts val="600"/>
              </a:spcAft>
              <a:buSzPct val="80000"/>
            </a:pPr>
            <a:r>
              <a:rPr lang="en-US" dirty="0">
                <a:solidFill>
                  <a:schemeClr val="tx2"/>
                </a:solidFill>
              </a:rPr>
              <a:t>It first predicts class probabilities for all test images and converts them to discrete class labels.</a:t>
            </a:r>
            <a:r>
              <a:rPr lang="en-US" b="1" i="0" u="none" strike="noStrike" baseline="0" dirty="0">
                <a:solidFill>
                  <a:schemeClr val="tx2"/>
                </a:solidFill>
              </a:rPr>
              <a:t> </a:t>
            </a:r>
          </a:p>
          <a:p>
            <a:pPr indent="-228600">
              <a:spcAft>
                <a:spcPts val="600"/>
              </a:spcAft>
              <a:buSzPct val="80000"/>
              <a:buFont typeface="Arial" panose="020B0604020202020204" pitchFamily="34" charset="0"/>
              <a:buChar char="•"/>
            </a:pPr>
            <a:endParaRPr lang="en-US" b="1" dirty="0">
              <a:solidFill>
                <a:schemeClr val="tx2"/>
              </a:solidFill>
            </a:endParaRPr>
          </a:p>
        </p:txBody>
      </p:sp>
      <p:cxnSp>
        <p:nvCxnSpPr>
          <p:cNvPr id="55" name="Straight Connector 5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53FC889-8527-42A0-BC5E-CAB9554B7A9B}"/>
              </a:ext>
            </a:extLst>
          </p:cNvPr>
          <p:cNvPicPr>
            <a:picLocks noChangeAspect="1"/>
          </p:cNvPicPr>
          <p:nvPr/>
        </p:nvPicPr>
        <p:blipFill>
          <a:blip r:embed="rId2"/>
          <a:stretch>
            <a:fillRect/>
          </a:stretch>
        </p:blipFill>
        <p:spPr>
          <a:xfrm>
            <a:off x="6096001" y="1095612"/>
            <a:ext cx="5562600" cy="4666777"/>
          </a:xfrm>
          <a:prstGeom prst="rect">
            <a:avLst/>
          </a:prstGeom>
        </p:spPr>
      </p:pic>
    </p:spTree>
    <p:extLst>
      <p:ext uri="{BB962C8B-B14F-4D97-AF65-F5344CB8AC3E}">
        <p14:creationId xmlns:p14="http://schemas.microsoft.com/office/powerpoint/2010/main" val="320272425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0080336-FB67-48F6-A34C-225985832FFC}"/>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b="1" dirty="0">
                <a:solidFill>
                  <a:schemeClr val="tx2"/>
                </a:solidFill>
              </a:rPr>
              <a:t>C</a:t>
            </a:r>
            <a:r>
              <a:rPr lang="en-US" b="1" i="0" u="none" strike="noStrike" baseline="0" dirty="0">
                <a:solidFill>
                  <a:schemeClr val="tx2"/>
                </a:solidFill>
              </a:rPr>
              <a:t>lassification report:</a:t>
            </a:r>
          </a:p>
          <a:p>
            <a:pPr>
              <a:spcAft>
                <a:spcPts val="600"/>
              </a:spcAft>
              <a:buSzPct val="80000"/>
            </a:pPr>
            <a:r>
              <a:rPr lang="en-US" dirty="0">
                <a:solidFill>
                  <a:schemeClr val="tx2"/>
                </a:solidFill>
              </a:rPr>
              <a:t>The classification report shows that the MobileNetV2 model performed well on most car brand classes, with an overall accuracy of 87%.</a:t>
            </a:r>
            <a:endParaRPr lang="en-US" b="1" dirty="0">
              <a:solidFill>
                <a:schemeClr val="tx2"/>
              </a:solidFill>
            </a:endParaRPr>
          </a:p>
        </p:txBody>
      </p:sp>
      <p:cxnSp>
        <p:nvCxnSpPr>
          <p:cNvPr id="55" name="Straight Connector 5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07DD263-CEA0-4255-B0AC-8E00A85AA034}"/>
              </a:ext>
            </a:extLst>
          </p:cNvPr>
          <p:cNvPicPr>
            <a:picLocks noChangeAspect="1"/>
          </p:cNvPicPr>
          <p:nvPr/>
        </p:nvPicPr>
        <p:blipFill>
          <a:blip r:embed="rId2"/>
          <a:stretch>
            <a:fillRect/>
          </a:stretch>
        </p:blipFill>
        <p:spPr>
          <a:xfrm>
            <a:off x="6096001" y="1790806"/>
            <a:ext cx="5562600" cy="3276389"/>
          </a:xfrm>
          <a:prstGeom prst="rect">
            <a:avLst/>
          </a:prstGeom>
        </p:spPr>
      </p:pic>
    </p:spTree>
    <p:extLst>
      <p:ext uri="{BB962C8B-B14F-4D97-AF65-F5344CB8AC3E}">
        <p14:creationId xmlns:p14="http://schemas.microsoft.com/office/powerpoint/2010/main" val="381196913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3" name="Rectangle 52">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087FA21-9B4D-4A66-969F-910F9ADC941B}"/>
              </a:ext>
            </a:extLst>
          </p:cNvPr>
          <p:cNvSpPr txBox="1"/>
          <p:nvPr/>
        </p:nvSpPr>
        <p:spPr>
          <a:xfrm>
            <a:off x="1104900" y="2205038"/>
            <a:ext cx="4405314" cy="4119561"/>
          </a:xfrm>
          <a:prstGeom prst="rect">
            <a:avLst/>
          </a:prstGeom>
        </p:spPr>
        <p:txBody>
          <a:bodyPr vert="horz" lIns="91440" tIns="45720" rIns="91440" bIns="45720" rtlCol="0">
            <a:normAutofit/>
          </a:bodyPr>
          <a:lstStyle/>
          <a:p>
            <a:pPr>
              <a:spcAft>
                <a:spcPts val="600"/>
              </a:spcAft>
              <a:buSzPct val="80000"/>
            </a:pPr>
            <a:r>
              <a:rPr lang="en-US" b="1" i="0" u="none" strike="noStrike" baseline="0" dirty="0">
                <a:solidFill>
                  <a:schemeClr val="tx2"/>
                </a:solidFill>
              </a:rPr>
              <a:t>ROC Curve:</a:t>
            </a:r>
          </a:p>
          <a:p>
            <a:pPr>
              <a:spcAft>
                <a:spcPts val="600"/>
              </a:spcAft>
              <a:buSzPct val="80000"/>
            </a:pPr>
            <a:r>
              <a:rPr lang="en-US" dirty="0">
                <a:solidFill>
                  <a:schemeClr val="tx2"/>
                </a:solidFill>
              </a:rPr>
              <a:t>The true class labels are first binarized to a one-hot format to allow computation of ROC curves for each car brand.</a:t>
            </a:r>
            <a:endParaRPr lang="en-US" b="1" dirty="0">
              <a:solidFill>
                <a:schemeClr val="tx2"/>
              </a:solidFill>
            </a:endParaRPr>
          </a:p>
        </p:txBody>
      </p:sp>
      <p:cxnSp>
        <p:nvCxnSpPr>
          <p:cNvPr id="55" name="Straight Connector 5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E790173D-9200-4DCD-B23D-0D998A9F9526}"/>
              </a:ext>
            </a:extLst>
          </p:cNvPr>
          <p:cNvPicPr>
            <a:picLocks noChangeAspect="1"/>
          </p:cNvPicPr>
          <p:nvPr/>
        </p:nvPicPr>
        <p:blipFill>
          <a:blip r:embed="rId2"/>
          <a:stretch>
            <a:fillRect/>
          </a:stretch>
        </p:blipFill>
        <p:spPr>
          <a:xfrm>
            <a:off x="6096001" y="1178775"/>
            <a:ext cx="5562600" cy="4500451"/>
          </a:xfrm>
          <a:prstGeom prst="rect">
            <a:avLst/>
          </a:prstGeom>
        </p:spPr>
      </p:pic>
    </p:spTree>
    <p:extLst>
      <p:ext uri="{BB962C8B-B14F-4D97-AF65-F5344CB8AC3E}">
        <p14:creationId xmlns:p14="http://schemas.microsoft.com/office/powerpoint/2010/main" val="266868886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 name="Straight Connector 3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5" name="Rectangle 44">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0D89FCE-6139-7F71-A66B-102F2AF1AF3D}"/>
              </a:ext>
            </a:extLst>
          </p:cNvPr>
          <p:cNvSpPr txBox="1"/>
          <p:nvPr/>
        </p:nvSpPr>
        <p:spPr>
          <a:xfrm>
            <a:off x="1104900" y="2205038"/>
            <a:ext cx="4405314" cy="4119561"/>
          </a:xfrm>
          <a:prstGeom prst="rect">
            <a:avLst/>
          </a:prstGeom>
        </p:spPr>
        <p:txBody>
          <a:bodyPr vert="horz" lIns="91440" tIns="45720" rIns="91440" bIns="45720" rtlCol="0">
            <a:normAutofit/>
          </a:bodyPr>
          <a:lstStyle/>
          <a:p>
            <a:pPr>
              <a:buSzPct val="80000"/>
            </a:pPr>
            <a:r>
              <a:rPr lang="en-US" sz="2400" b="1" i="0" u="none" strike="noStrike" baseline="0" dirty="0">
                <a:solidFill>
                  <a:schemeClr val="tx2"/>
                </a:solidFill>
              </a:rPr>
              <a:t>Comparison Table:</a:t>
            </a:r>
          </a:p>
          <a:p>
            <a:pPr>
              <a:buSzPct val="80000"/>
            </a:pPr>
            <a:r>
              <a:rPr lang="en-US" dirty="0">
                <a:solidFill>
                  <a:schemeClr val="tx2"/>
                </a:solidFill>
              </a:rPr>
              <a:t>classifies more car images. DenseNet201 achieved a test accuracy of 91.14%, higher than MobileNetV2’s 86.96%,meaning it correctly </a:t>
            </a:r>
          </a:p>
          <a:p>
            <a:pPr indent="-228600">
              <a:spcAft>
                <a:spcPts val="600"/>
              </a:spcAft>
              <a:buSzPct val="80000"/>
              <a:buFont typeface="Arial" panose="020B0604020202020204" pitchFamily="34" charset="0"/>
              <a:buChar char="•"/>
            </a:pPr>
            <a:endParaRPr lang="en-US" spc="300" dirty="0">
              <a:solidFill>
                <a:schemeClr val="tx2"/>
              </a:solidFill>
            </a:endParaRPr>
          </a:p>
        </p:txBody>
      </p:sp>
      <p:cxnSp>
        <p:nvCxnSpPr>
          <p:cNvPr id="47" name="Straight Connector 46">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0B9FB48-758A-E131-47C4-67CF3C26D9CF}"/>
              </a:ext>
            </a:extLst>
          </p:cNvPr>
          <p:cNvPicPr>
            <a:picLocks noChangeAspect="1"/>
          </p:cNvPicPr>
          <p:nvPr/>
        </p:nvPicPr>
        <p:blipFill>
          <a:blip r:embed="rId2"/>
          <a:stretch>
            <a:fillRect/>
          </a:stretch>
        </p:blipFill>
        <p:spPr>
          <a:xfrm>
            <a:off x="6096001" y="2490312"/>
            <a:ext cx="5562600" cy="1877376"/>
          </a:xfrm>
          <a:prstGeom prst="rect">
            <a:avLst/>
          </a:prstGeom>
        </p:spPr>
      </p:pic>
    </p:spTree>
    <p:extLst>
      <p:ext uri="{BB962C8B-B14F-4D97-AF65-F5344CB8AC3E}">
        <p14:creationId xmlns:p14="http://schemas.microsoft.com/office/powerpoint/2010/main" val="3681941416"/>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3FA49195-69EB-4E39-A68A-C232E2D03E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D17252-00FE-44A9-98B1-99A32B6E5A34}"/>
              </a:ext>
            </a:extLst>
          </p:cNvPr>
          <p:cNvSpPr>
            <a:spLocks noGrp="1"/>
          </p:cNvSpPr>
          <p:nvPr>
            <p:ph type="ctrTitle"/>
          </p:nvPr>
        </p:nvSpPr>
        <p:spPr>
          <a:xfrm>
            <a:off x="2138680" y="3144519"/>
            <a:ext cx="7889838" cy="2580139"/>
          </a:xfrm>
        </p:spPr>
        <p:txBody>
          <a:bodyPr vert="horz" lIns="91440" tIns="45720" rIns="91440" bIns="45720" rtlCol="0" anchor="t">
            <a:normAutofit/>
          </a:bodyPr>
          <a:lstStyle/>
          <a:p>
            <a:pPr algn="l"/>
            <a:r>
              <a:rPr lang="en-US" sz="1800" b="0" i="0" u="none" strike="noStrike" baseline="0" dirty="0">
                <a:solidFill>
                  <a:schemeClr val="tx1"/>
                </a:solidFill>
                <a:latin typeface="CMR12"/>
              </a:rPr>
              <a:t>Future improvements to the project could focus on expanding the dataset to include more car brands and different model variations for  better diversity and robustness</a:t>
            </a:r>
            <a:r>
              <a:rPr lang="en-US" sz="1800" b="0" i="0" u="none" strike="noStrike" baseline="0" dirty="0">
                <a:latin typeface="CMR12"/>
              </a:rPr>
              <a:t>.</a:t>
            </a:r>
            <a:endParaRPr lang="en-US" sz="6600" dirty="0">
              <a:solidFill>
                <a:schemeClr val="tx2"/>
              </a:solidFill>
            </a:endParaRPr>
          </a:p>
        </p:txBody>
      </p:sp>
      <p:sp>
        <p:nvSpPr>
          <p:cNvPr id="3" name="Subtitle 2">
            <a:extLst>
              <a:ext uri="{FF2B5EF4-FFF2-40B4-BE49-F238E27FC236}">
                <a16:creationId xmlns:a16="http://schemas.microsoft.com/office/drawing/2014/main" id="{05052671-479C-4183-8AED-9DF73A1F2C7D}"/>
              </a:ext>
            </a:extLst>
          </p:cNvPr>
          <p:cNvSpPr>
            <a:spLocks noGrp="1"/>
          </p:cNvSpPr>
          <p:nvPr>
            <p:ph type="subTitle" idx="1"/>
          </p:nvPr>
        </p:nvSpPr>
        <p:spPr>
          <a:xfrm>
            <a:off x="2758440" y="920839"/>
            <a:ext cx="6664960" cy="1159099"/>
          </a:xfrm>
        </p:spPr>
        <p:txBody>
          <a:bodyPr vert="horz" lIns="91440" tIns="45720" rIns="91440" bIns="45720" rtlCol="0" anchor="b">
            <a:normAutofit/>
          </a:bodyPr>
          <a:lstStyle/>
          <a:p>
            <a:pPr>
              <a:lnSpc>
                <a:spcPct val="120000"/>
              </a:lnSpc>
            </a:pPr>
            <a:r>
              <a:rPr lang="en-US" sz="2800" spc="300" dirty="0">
                <a:solidFill>
                  <a:schemeClr val="tx2"/>
                </a:solidFill>
              </a:rPr>
              <a:t>Future work</a:t>
            </a:r>
          </a:p>
        </p:txBody>
      </p:sp>
      <p:cxnSp>
        <p:nvCxnSpPr>
          <p:cNvPr id="24" name="Straight Connector 23">
            <a:extLst>
              <a:ext uri="{FF2B5EF4-FFF2-40B4-BE49-F238E27FC236}">
                <a16:creationId xmlns:a16="http://schemas.microsoft.com/office/drawing/2014/main" id="{13280B82-CD55-43FD-92C4-F05E2A8D13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9882" y="0"/>
            <a:ext cx="4318598" cy="133719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4D9248B-0006-4BFE-8110-40C16E45C0A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87595" y="0"/>
            <a:ext cx="1466711" cy="6858000"/>
          </a:xfrm>
          <a:prstGeom prst="line">
            <a:avLst/>
          </a:prstGeom>
          <a:ln w="127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4C10EA2-1BD8-4267-AA7D-AB8CCA53C3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482080" y="4171575"/>
            <a:ext cx="5739800" cy="268642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E593BB5-7AFA-4C8F-AECA-CE733B1FD0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96432" y="1116305"/>
            <a:ext cx="1895568" cy="574169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521483B-CE28-412B-9C71-9BE081E9DC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78150" y="4219"/>
            <a:ext cx="3227294" cy="30814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BD75F78-4912-4FB5-834D-1817BF0A26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56" y="4619"/>
            <a:ext cx="2771388" cy="77388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C9F4738-DD27-44BE-98C6-AB0B2296B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29880" y="5342966"/>
            <a:ext cx="8964704" cy="151503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489718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8" name="Straight Connector 7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92" name="Rectangle 91">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23">
            <a:extLst>
              <a:ext uri="{FF2B5EF4-FFF2-40B4-BE49-F238E27FC236}">
                <a16:creationId xmlns:a16="http://schemas.microsoft.com/office/drawing/2014/main" id="{8CECB99A-E2AB-482F-A307-487955310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50"/>
            <a:ext cx="5676966"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B29F9AF-3F25-4A8A-A34A-206FC5E49DE7}"/>
              </a:ext>
            </a:extLst>
          </p:cNvPr>
          <p:cNvSpPr>
            <a:spLocks noGrp="1"/>
          </p:cNvSpPr>
          <p:nvPr>
            <p:ph type="title"/>
          </p:nvPr>
        </p:nvSpPr>
        <p:spPr>
          <a:xfrm>
            <a:off x="883920" y="800849"/>
            <a:ext cx="4065767" cy="3510553"/>
          </a:xfrm>
        </p:spPr>
        <p:txBody>
          <a:bodyPr vert="horz" lIns="91440" tIns="45720" rIns="91440" bIns="45720" rtlCol="0" anchor="t">
            <a:normAutofit/>
          </a:bodyPr>
          <a:lstStyle/>
          <a:p>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38E4D713-107F-4D50-8CB3-5AB8D11B09FD}"/>
              </a:ext>
            </a:extLst>
          </p:cNvPr>
          <p:cNvSpPr>
            <a:spLocks noGrp="1"/>
          </p:cNvSpPr>
          <p:nvPr>
            <p:ph idx="1"/>
          </p:nvPr>
        </p:nvSpPr>
        <p:spPr>
          <a:xfrm>
            <a:off x="5895753" y="533400"/>
            <a:ext cx="5458046" cy="5791200"/>
          </a:xfrm>
        </p:spPr>
        <p:txBody>
          <a:bodyPr vert="horz" lIns="91440" tIns="45720" rIns="91440" bIns="45720" rtlCol="0" anchor="ctr">
            <a:normAutofit/>
          </a:bodyPr>
          <a:lstStyle/>
          <a:p>
            <a:pPr indent="-228600">
              <a:lnSpc>
                <a:spcPct val="100000"/>
              </a:lnSpc>
              <a:buFont typeface="Arial" panose="020B0604020202020204" pitchFamily="34" charset="0"/>
              <a:buChar char="•"/>
            </a:pPr>
            <a:r>
              <a:rPr lang="en-US"/>
              <a:t>this project highlights the practical challenges of multi-class image classification and showcases the importance of model selection, evaluation, and regularization in deep learning pipelines.</a:t>
            </a:r>
            <a:endParaRPr lang="en-US" b="1" cap="all" spc="300"/>
          </a:p>
        </p:txBody>
      </p:sp>
      <p:cxnSp>
        <p:nvCxnSpPr>
          <p:cNvPr id="96" name="Straight Connector 95">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4541520"/>
            <a:ext cx="5895754" cy="23105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2988236"/>
            <a:ext cx="2418079" cy="38876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757504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5" descr="Close-up of a bridge with wires">
            <a:extLst>
              <a:ext uri="{FF2B5EF4-FFF2-40B4-BE49-F238E27FC236}">
                <a16:creationId xmlns:a16="http://schemas.microsoft.com/office/drawing/2014/main" id="{E461669C-A7BA-D639-22CB-B5FBBE698B38}"/>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0" r="20"/>
          <a:stretch/>
        </p:blipFill>
        <p:spPr>
          <a:noFill/>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lstStyle/>
          <a:p>
            <a:r>
              <a:rPr lang="en-US" dirty="0"/>
              <a:t>THANK YOU</a:t>
            </a:r>
          </a:p>
        </p:txBody>
      </p:sp>
    </p:spTree>
    <p:extLst>
      <p:ext uri="{BB962C8B-B14F-4D97-AF65-F5344CB8AC3E}">
        <p14:creationId xmlns:p14="http://schemas.microsoft.com/office/powerpoint/2010/main" val="1210802199"/>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noFill/>
        </p:spPr>
        <p:txBody>
          <a:bodyPr>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noFill/>
        </p:spPr>
        <p:txBody>
          <a:bodyPr anchor="ctr">
            <a:normAutofit/>
          </a:bodyPr>
          <a:lstStyle/>
          <a:p>
            <a:r>
              <a:rPr lang="en-US" dirty="0"/>
              <a:t>Workflow Overview:</a:t>
            </a:r>
          </a:p>
          <a:p>
            <a:r>
              <a:rPr lang="en-US" dirty="0"/>
              <a:t>Introduction</a:t>
            </a:r>
          </a:p>
          <a:p>
            <a:r>
              <a:rPr lang="en-US" dirty="0"/>
              <a:t>Dataset Description</a:t>
            </a:r>
          </a:p>
          <a:p>
            <a:r>
              <a:rPr lang="en-US" dirty="0"/>
              <a:t>Data Preprocessing</a:t>
            </a:r>
          </a:p>
          <a:p>
            <a:r>
              <a:rPr lang="en-US" sz="1800" b="0" i="0" u="none" strike="noStrike" baseline="0" dirty="0">
                <a:latin typeface="CMBX12"/>
              </a:rPr>
              <a:t>Visualization</a:t>
            </a:r>
            <a:endParaRPr lang="en-US" dirty="0"/>
          </a:p>
          <a:p>
            <a:r>
              <a:rPr lang="en-US" dirty="0"/>
              <a:t>Model training and evaluation</a:t>
            </a:r>
          </a:p>
          <a:p>
            <a:r>
              <a:rPr lang="en-US" dirty="0"/>
              <a:t>Result</a:t>
            </a:r>
          </a:p>
          <a:p>
            <a:r>
              <a:rPr lang="en-US" dirty="0"/>
              <a:t>Testing on unseen image</a:t>
            </a:r>
          </a:p>
          <a:p>
            <a:r>
              <a:rPr lang="en-US" dirty="0"/>
              <a:t>Conclusion</a:t>
            </a:r>
          </a:p>
        </p:txBody>
      </p:sp>
      <p:pic>
        <p:nvPicPr>
          <p:cNvPr id="25" name="Picture Placeholder 6" descr="A city skyline">
            <a:extLst>
              <a:ext uri="{FF2B5EF4-FFF2-40B4-BE49-F238E27FC236}">
                <a16:creationId xmlns:a16="http://schemas.microsoft.com/office/drawing/2014/main" id="{086C9520-C924-5732-CC82-F0C4A533D4E2}"/>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38" r="38"/>
          <a:stretch/>
        </p:blipFill>
        <p:spPr/>
      </p:pic>
    </p:spTree>
    <p:extLst>
      <p:ext uri="{BB962C8B-B14F-4D97-AF65-F5344CB8AC3E}">
        <p14:creationId xmlns:p14="http://schemas.microsoft.com/office/powerpoint/2010/main" val="103835118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b"/>
          <a:lstStyle/>
          <a:p>
            <a:pPr algn="l"/>
            <a:r>
              <a:rPr lang="en-US" dirty="0"/>
              <a:t>Introduction:</a:t>
            </a:r>
            <a:br>
              <a:rPr lang="en-US" dirty="0"/>
            </a:br>
            <a:br>
              <a:rPr lang="en-US" sz="1800" b="0" i="0" u="none" strike="noStrike" baseline="0" dirty="0">
                <a:solidFill>
                  <a:srgbClr val="000000"/>
                </a:solidFill>
                <a:latin typeface="Calibri" panose="020F0502020204030204" pitchFamily="34" charset="0"/>
              </a:rPr>
            </a:br>
            <a:r>
              <a:rPr lang="en-US" sz="1800" b="0" i="0" u="none" strike="noStrike" baseline="0" dirty="0">
                <a:solidFill>
                  <a:srgbClr val="000000"/>
                </a:solidFill>
                <a:latin typeface="Calibri" panose="020F0502020204030204" pitchFamily="34" charset="0"/>
              </a:rPr>
              <a:t> The project aims to create an automated car brand recognition system using transfer learning techniques with </a:t>
            </a:r>
            <a:r>
              <a:rPr lang="en-US" sz="1800" i="0" dirty="0">
                <a:solidFill>
                  <a:srgbClr val="000000"/>
                </a:solidFill>
                <a:latin typeface="Calibri" panose="020F0502020204030204" pitchFamily="34" charset="0"/>
              </a:rPr>
              <a:t>DenseNET201 and mobilenetv2</a:t>
            </a:r>
            <a:r>
              <a:rPr lang="en-US" sz="1800" b="0" i="0" u="none" strike="noStrike" baseline="0" dirty="0">
                <a:solidFill>
                  <a:srgbClr val="000000"/>
                </a:solidFill>
                <a:latin typeface="Calibri" panose="020F0502020204030204" pitchFamily="34" charset="0"/>
              </a:rPr>
              <a:t>. The system uses deep learning architectures, that have been fine-tuned on a labeled dataset of car images. </a:t>
            </a:r>
            <a:endParaRPr lang="en-US" dirty="0"/>
          </a:p>
        </p:txBody>
      </p:sp>
      <p:pic>
        <p:nvPicPr>
          <p:cNvPr id="17" name="Picture Placeholder 16" descr="A city with tall buildings">
            <a:extLst>
              <a:ext uri="{FF2B5EF4-FFF2-40B4-BE49-F238E27FC236}">
                <a16:creationId xmlns:a16="http://schemas.microsoft.com/office/drawing/2014/main" id="{4D6EE8D1-247A-B95F-BD1A-A2D76964CF34}"/>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3" r="13"/>
          <a:stretch/>
        </p:blipFill>
        <p:spPr/>
      </p:pic>
    </p:spTree>
    <p:extLst>
      <p:ext uri="{BB962C8B-B14F-4D97-AF65-F5344CB8AC3E}">
        <p14:creationId xmlns:p14="http://schemas.microsoft.com/office/powerpoint/2010/main" val="82108800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b="1" dirty="0"/>
              <a:t>Dataset Description</a:t>
            </a:r>
            <a:br>
              <a:rPr lang="en-US" b="1" dirty="0"/>
            </a:br>
            <a:endParaRPr lang="en-US" dirty="0"/>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pPr marL="0" indent="0">
              <a:buNone/>
            </a:pPr>
            <a:r>
              <a:rPr lang="en-US" dirty="0"/>
              <a:t>Source: Car image dataset from Kaggle.</a:t>
            </a:r>
            <a:br>
              <a:rPr lang="en-US" dirty="0"/>
            </a:br>
            <a:r>
              <a:rPr lang="en-US" dirty="0"/>
              <a:t>Structure:</a:t>
            </a:r>
            <a:br>
              <a:rPr lang="en-US" dirty="0"/>
            </a:br>
            <a:r>
              <a:rPr lang="en-US" dirty="0"/>
              <a:t>Train set: 80%</a:t>
            </a:r>
            <a:br>
              <a:rPr lang="en-US" dirty="0"/>
            </a:br>
            <a:r>
              <a:rPr lang="en-US" dirty="0"/>
              <a:t>Test set: 20%</a:t>
            </a:r>
            <a:br>
              <a:rPr lang="en-US" dirty="0"/>
            </a:br>
            <a:r>
              <a:rPr lang="en-US" dirty="0"/>
              <a:t>Each folder represents a car brand (e.g., Audi, BMW, Tesla).</a:t>
            </a:r>
            <a:br>
              <a:rPr lang="en-US" dirty="0"/>
            </a:br>
            <a:r>
              <a:rPr lang="en-US" dirty="0"/>
              <a:t>Image size: 224×224 pixels.</a:t>
            </a:r>
            <a:br>
              <a:rPr lang="en-US" dirty="0"/>
            </a:br>
            <a:r>
              <a:rPr lang="en-US" dirty="0"/>
              <a:t>Format: JPEG images.</a:t>
            </a:r>
            <a:br>
              <a:rPr lang="en-US" dirty="0"/>
            </a:br>
            <a:endParaRPr lang="en-US" dirty="0"/>
          </a:p>
        </p:txBody>
      </p:sp>
    </p:spTree>
    <p:extLst>
      <p:ext uri="{BB962C8B-B14F-4D97-AF65-F5344CB8AC3E}">
        <p14:creationId xmlns:p14="http://schemas.microsoft.com/office/powerpoint/2010/main" val="366667467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CF9D4-581D-4C89-8484-34C08787E2BE}"/>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468D9600-562A-4167-B5FF-08A97C01D3DB}"/>
              </a:ext>
            </a:extLst>
          </p:cNvPr>
          <p:cNvSpPr>
            <a:spLocks noGrp="1"/>
          </p:cNvSpPr>
          <p:nvPr>
            <p:ph idx="1"/>
          </p:nvPr>
        </p:nvSpPr>
        <p:spPr>
          <a:xfrm>
            <a:off x="5219880" y="620402"/>
            <a:ext cx="6788344" cy="6506539"/>
          </a:xfrm>
        </p:spPr>
        <p:txBody>
          <a:bodyPr>
            <a:normAutofit fontScale="92500" lnSpcReduction="10000"/>
          </a:bodyPr>
          <a:lstStyle/>
          <a:p>
            <a:endParaRPr lang="en-US" sz="3600" b="1" dirty="0"/>
          </a:p>
          <a:p>
            <a:r>
              <a:rPr lang="en-US" sz="3600" b="1" dirty="0"/>
              <a:t>Data Preprocessing:</a:t>
            </a:r>
          </a:p>
          <a:p>
            <a:r>
              <a:rPr lang="en-US" sz="1800" b="1" i="0" u="none" strike="noStrike" baseline="0" dirty="0">
                <a:solidFill>
                  <a:srgbClr val="000000"/>
                </a:solidFill>
                <a:latin typeface="Calibri" panose="020F0502020204030204" pitchFamily="34" charset="0"/>
              </a:rPr>
              <a:t>Data Cleaning: </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Data cleaning involved finding and removing corrupted or unreadable image files from the dataset. This step ensured that only valid and correctly formatted images were used for model training. </a:t>
            </a:r>
          </a:p>
          <a:p>
            <a:r>
              <a:rPr lang="en-US" sz="1800" b="1" i="0" u="none" strike="noStrike" baseline="0" dirty="0">
                <a:solidFill>
                  <a:srgbClr val="000000"/>
                </a:solidFill>
                <a:latin typeface="Calibri" panose="020F0502020204030204" pitchFamily="34" charset="0"/>
              </a:rPr>
              <a:t>Resizing: </a:t>
            </a:r>
            <a:br>
              <a:rPr lang="en-US" sz="1800" b="0" i="0" u="none" strike="noStrike" baseline="0" dirty="0">
                <a:solidFill>
                  <a:srgbClr val="000000"/>
                </a:solidFill>
                <a:latin typeface="Calibri" panose="020F0502020204030204" pitchFamily="34" charset="0"/>
              </a:rPr>
            </a:br>
            <a:r>
              <a:rPr lang="en-US" sz="1800" b="0" i="0" u="none" strike="noStrike" baseline="0" dirty="0">
                <a:solidFill>
                  <a:schemeClr val="tx1"/>
                </a:solidFill>
                <a:latin typeface="Calibri" panose="020F0502020204030204" pitchFamily="34" charset="0"/>
              </a:rPr>
              <a:t>All images were resized to a fixed dimension of 224×224 pixels to maintain consistency and meet the input requirements </a:t>
            </a:r>
            <a:r>
              <a:rPr lang="en-US" sz="1800" b="0" i="0" u="none" strike="noStrike" baseline="0" dirty="0" err="1">
                <a:solidFill>
                  <a:schemeClr val="tx1"/>
                </a:solidFill>
                <a:latin typeface="Calibri" panose="020F0502020204030204" pitchFamily="34" charset="0"/>
              </a:rPr>
              <a:t>ofpre</a:t>
            </a:r>
            <a:r>
              <a:rPr lang="en-US" sz="1800" b="0" i="0" u="none" strike="noStrike" baseline="0" dirty="0">
                <a:solidFill>
                  <a:schemeClr val="tx1"/>
                </a:solidFill>
                <a:latin typeface="Calibri" panose="020F0502020204030204" pitchFamily="34" charset="0"/>
              </a:rPr>
              <a:t>-trained CNN models like DenseNet201 and EfficientNetB0</a:t>
            </a:r>
            <a:endParaRPr lang="en-US" sz="1800" b="0" i="0" u="none" strike="noStrike" baseline="0" dirty="0">
              <a:solidFill>
                <a:srgbClr val="000000"/>
              </a:solidFill>
              <a:latin typeface="Calibri" panose="020F0502020204030204" pitchFamily="34" charset="0"/>
            </a:endParaRPr>
          </a:p>
          <a:p>
            <a:r>
              <a:rPr lang="en-US" sz="1800" b="1" i="0" u="none" strike="noStrike" baseline="0" dirty="0">
                <a:solidFill>
                  <a:srgbClr val="000000"/>
                </a:solidFill>
                <a:latin typeface="Calibri" panose="020F0502020204030204" pitchFamily="34" charset="0"/>
              </a:rPr>
              <a:t>Normalization: </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Normalization scaled pixel values from their original range of 0–255 to a range between 0 and 1. </a:t>
            </a:r>
          </a:p>
          <a:p>
            <a:endParaRPr lang="en-US" sz="1800" b="0" i="0" u="none" strike="noStrike" baseline="0" dirty="0">
              <a:solidFill>
                <a:srgbClr val="000000"/>
              </a:solidFill>
              <a:latin typeface="Calibri" panose="020F0502020204030204" pitchFamily="34" charset="0"/>
            </a:endParaRPr>
          </a:p>
          <a:p>
            <a:endParaRPr lang="en-US" sz="1800" b="0" i="0" u="none" strike="noStrike" baseline="0" dirty="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endParaRPr lang="en-US" dirty="0"/>
          </a:p>
        </p:txBody>
      </p:sp>
    </p:spTree>
    <p:extLst>
      <p:ext uri="{BB962C8B-B14F-4D97-AF65-F5344CB8AC3E}">
        <p14:creationId xmlns:p14="http://schemas.microsoft.com/office/powerpoint/2010/main" val="406634761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C64A9919-C77B-4DEE-B7F8-B9A289E9E6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7289975" cy="133894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F67B5ED5-2C08-4519-B88A-E933BAA84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827850"/>
            <a:ext cx="12192000" cy="20540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921088-E22C-40FD-A85D-C6905CB0D30D}"/>
              </a:ext>
            </a:extLst>
          </p:cNvPr>
          <p:cNvSpPr>
            <a:spLocks noGrp="1"/>
          </p:cNvSpPr>
          <p:nvPr>
            <p:ph type="ctrTitle"/>
          </p:nvPr>
        </p:nvSpPr>
        <p:spPr>
          <a:xfrm>
            <a:off x="1034143" y="5234529"/>
            <a:ext cx="10102920" cy="675417"/>
          </a:xfrm>
        </p:spPr>
        <p:txBody>
          <a:bodyPr vert="horz" lIns="91440" tIns="45720" rIns="91440" bIns="45720" rtlCol="0" anchor="b">
            <a:normAutofit/>
          </a:bodyPr>
          <a:lstStyle/>
          <a:p>
            <a:endParaRPr lang="en-US" sz="1300" dirty="0">
              <a:solidFill>
                <a:schemeClr val="tx2"/>
              </a:solidFill>
            </a:endParaRPr>
          </a:p>
        </p:txBody>
      </p:sp>
      <p:sp>
        <p:nvSpPr>
          <p:cNvPr id="3" name="Subtitle 2">
            <a:extLst>
              <a:ext uri="{FF2B5EF4-FFF2-40B4-BE49-F238E27FC236}">
                <a16:creationId xmlns:a16="http://schemas.microsoft.com/office/drawing/2014/main" id="{6DF3134A-C051-4AEA-9EF8-A8D2E7CFABAE}"/>
              </a:ext>
            </a:extLst>
          </p:cNvPr>
          <p:cNvSpPr>
            <a:spLocks noGrp="1"/>
          </p:cNvSpPr>
          <p:nvPr>
            <p:ph type="subTitle" idx="1"/>
          </p:nvPr>
        </p:nvSpPr>
        <p:spPr>
          <a:xfrm>
            <a:off x="1524000" y="5976937"/>
            <a:ext cx="9144000" cy="444387"/>
          </a:xfrm>
        </p:spPr>
        <p:txBody>
          <a:bodyPr vert="horz" lIns="91440" tIns="45720" rIns="91440" bIns="45720" rtlCol="0">
            <a:normAutofit/>
          </a:bodyPr>
          <a:lstStyle/>
          <a:p>
            <a:pPr>
              <a:lnSpc>
                <a:spcPct val="120000"/>
              </a:lnSpc>
            </a:pPr>
            <a:endParaRPr lang="en-US" sz="1600" spc="300" dirty="0">
              <a:solidFill>
                <a:schemeClr val="tx2"/>
              </a:solidFill>
            </a:endParaRPr>
          </a:p>
        </p:txBody>
      </p:sp>
      <p:cxnSp>
        <p:nvCxnSpPr>
          <p:cNvPr id="30" name="Straight Connector 29">
            <a:extLst>
              <a:ext uri="{FF2B5EF4-FFF2-40B4-BE49-F238E27FC236}">
                <a16:creationId xmlns:a16="http://schemas.microsoft.com/office/drawing/2014/main" id="{4BB9CE4F-048D-4320-B7EF-E5AEA4020C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0990" y="0"/>
            <a:ext cx="863010" cy="485029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17DE3F0-E5A7-4C2D-927E-5663808678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632375"/>
            <a:ext cx="3875314" cy="11954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E9EA87C-793F-4321-A0BC-4DB860289DD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763624" y="1392865"/>
            <a:ext cx="1428376" cy="345743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EE00FC4-5601-4185-8A23-E15BD4D7B4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367404" y="0"/>
            <a:ext cx="1824596" cy="43389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7B8B5F1-0E61-4BFE-B265-437737936D77}"/>
              </a:ext>
            </a:extLst>
          </p:cNvPr>
          <p:cNvPicPr>
            <a:picLocks noChangeAspect="1"/>
          </p:cNvPicPr>
          <p:nvPr/>
        </p:nvPicPr>
        <p:blipFill>
          <a:blip r:embed="rId2"/>
          <a:stretch>
            <a:fillRect/>
          </a:stretch>
        </p:blipFill>
        <p:spPr>
          <a:xfrm>
            <a:off x="1523999" y="533400"/>
            <a:ext cx="9477451" cy="6493824"/>
          </a:xfrm>
          <a:prstGeom prst="rect">
            <a:avLst/>
          </a:prstGeom>
        </p:spPr>
      </p:pic>
    </p:spTree>
    <p:extLst>
      <p:ext uri="{BB962C8B-B14F-4D97-AF65-F5344CB8AC3E}">
        <p14:creationId xmlns:p14="http://schemas.microsoft.com/office/powerpoint/2010/main" val="2263808630"/>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9CD08-661E-458E-9D2A-3679D2E87272}"/>
              </a:ext>
            </a:extLst>
          </p:cNvPr>
          <p:cNvSpPr>
            <a:spLocks noGrp="1"/>
          </p:cNvSpPr>
          <p:nvPr>
            <p:ph type="ctrTitle"/>
          </p:nvPr>
        </p:nvSpPr>
        <p:spPr>
          <a:xfrm>
            <a:off x="8135470" y="685799"/>
            <a:ext cx="2891118" cy="4784893"/>
          </a:xfrm>
        </p:spPr>
        <p:txBody>
          <a:bodyPr/>
          <a:lstStyle/>
          <a:p>
            <a:r>
              <a:rPr lang="en-US" sz="2400" b="1" i="0" u="none" strike="noStrike" baseline="0" dirty="0">
                <a:solidFill>
                  <a:srgbClr val="000000"/>
                </a:solidFill>
                <a:latin typeface="Calibri" panose="020F0502020204030204" pitchFamily="34" charset="0"/>
              </a:rPr>
              <a:t>Augmentation: </a:t>
            </a:r>
            <a:br>
              <a:rPr lang="en-US" sz="2400" b="0" i="0" u="none" strike="noStrike" baseline="0" dirty="0">
                <a:solidFill>
                  <a:srgbClr val="000000"/>
                </a:solidFill>
                <a:latin typeface="Calibri" panose="020F0502020204030204" pitchFamily="34" charset="0"/>
              </a:rPr>
            </a:br>
            <a:r>
              <a:rPr lang="en-US" sz="2000" b="0" i="0" u="none" strike="noStrike" baseline="0" dirty="0">
                <a:solidFill>
                  <a:srgbClr val="000000"/>
                </a:solidFill>
                <a:latin typeface="Calibri" panose="020F0502020204030204" pitchFamily="34" charset="0"/>
              </a:rPr>
              <a:t>To make the model more robust and avoid overfitting, data augmentation techniques were applied using the </a:t>
            </a:r>
            <a:r>
              <a:rPr lang="en-US" sz="2000" b="0" i="0" u="none" strike="noStrike" baseline="0" dirty="0" err="1">
                <a:solidFill>
                  <a:srgbClr val="000000"/>
                </a:solidFill>
                <a:latin typeface="Calibri" panose="020F0502020204030204" pitchFamily="34" charset="0"/>
              </a:rPr>
              <a:t>ImageDataGenerator</a:t>
            </a:r>
            <a:r>
              <a:rPr lang="en-US" sz="2000" b="0" i="0" u="none" strike="noStrike" baseline="0" dirty="0">
                <a:solidFill>
                  <a:srgbClr val="000000"/>
                </a:solidFill>
                <a:latin typeface="Calibri" panose="020F0502020204030204" pitchFamily="34" charset="0"/>
              </a:rPr>
              <a:t> function</a:t>
            </a:r>
            <a:r>
              <a:rPr lang="en-US" sz="2400" b="0" i="0" u="none" strike="noStrike" baseline="0" dirty="0">
                <a:solidFill>
                  <a:srgbClr val="000000"/>
                </a:solidFill>
                <a:latin typeface="Calibri" panose="020F0502020204030204" pitchFamily="34" charset="0"/>
              </a:rPr>
              <a:t>.</a:t>
            </a:r>
            <a:endParaRPr lang="en-US" sz="2400" dirty="0"/>
          </a:p>
        </p:txBody>
      </p:sp>
      <p:sp>
        <p:nvSpPr>
          <p:cNvPr id="3" name="Subtitle 2">
            <a:extLst>
              <a:ext uri="{FF2B5EF4-FFF2-40B4-BE49-F238E27FC236}">
                <a16:creationId xmlns:a16="http://schemas.microsoft.com/office/drawing/2014/main" id="{06576B15-C77E-4177-8076-D9012F4927E8}"/>
              </a:ext>
            </a:extLst>
          </p:cNvPr>
          <p:cNvSpPr>
            <a:spLocks noGrp="1"/>
          </p:cNvSpPr>
          <p:nvPr>
            <p:ph type="subTitle" idx="1"/>
          </p:nvPr>
        </p:nvSpPr>
        <p:spPr/>
        <p:txBody>
          <a:bodyPr/>
          <a:lstStyle/>
          <a:p>
            <a:endParaRPr lang="en-US" dirty="0"/>
          </a:p>
        </p:txBody>
      </p:sp>
      <p:pic>
        <p:nvPicPr>
          <p:cNvPr id="5" name="Picture 4">
            <a:extLst>
              <a:ext uri="{FF2B5EF4-FFF2-40B4-BE49-F238E27FC236}">
                <a16:creationId xmlns:a16="http://schemas.microsoft.com/office/drawing/2014/main" id="{D6F7BA65-A3AA-47BE-AAD5-ABA1600DF37A}"/>
              </a:ext>
            </a:extLst>
          </p:cNvPr>
          <p:cNvPicPr>
            <a:picLocks noChangeAspect="1"/>
          </p:cNvPicPr>
          <p:nvPr/>
        </p:nvPicPr>
        <p:blipFill>
          <a:blip r:embed="rId2"/>
          <a:stretch>
            <a:fillRect/>
          </a:stretch>
        </p:blipFill>
        <p:spPr>
          <a:xfrm>
            <a:off x="38570" y="1333519"/>
            <a:ext cx="8096899" cy="4784893"/>
          </a:xfrm>
          <a:prstGeom prst="rect">
            <a:avLst/>
          </a:prstGeom>
        </p:spPr>
      </p:pic>
    </p:spTree>
    <p:extLst>
      <p:ext uri="{BB962C8B-B14F-4D97-AF65-F5344CB8AC3E}">
        <p14:creationId xmlns:p14="http://schemas.microsoft.com/office/powerpoint/2010/main" val="272280278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7933764" y="685799"/>
            <a:ext cx="2734235" cy="5123329"/>
          </a:xfrm>
          <a:noFill/>
        </p:spPr>
        <p:txBody>
          <a:bodyPr/>
          <a:lstStyle/>
          <a:p>
            <a:pPr algn="l"/>
            <a:r>
              <a:rPr lang="en-US" sz="2800" b="1" i="0" u="none" strike="noStrike" baseline="0">
                <a:solidFill>
                  <a:schemeClr val="tx1"/>
                </a:solidFill>
                <a:latin typeface="CMBX12"/>
              </a:rPr>
              <a:t>                                                                                                 Visualization</a:t>
            </a:r>
            <a:br>
              <a:rPr lang="en-US" sz="2800" b="1" i="0" u="none" strike="noStrike" baseline="0">
                <a:solidFill>
                  <a:schemeClr val="tx1"/>
                </a:solidFill>
                <a:latin typeface="CMBX12"/>
              </a:rPr>
            </a:br>
            <a:br>
              <a:rPr lang="en-US" sz="1800" i="0" u="none" strike="noStrike" baseline="0">
                <a:solidFill>
                  <a:schemeClr val="tx1"/>
                </a:solidFill>
                <a:latin typeface="CMBX12"/>
              </a:rPr>
            </a:br>
            <a:r>
              <a:rPr lang="en-US" sz="1800" i="0" u="none" strike="noStrike" baseline="0">
                <a:solidFill>
                  <a:schemeClr val="tx1"/>
                </a:solidFill>
                <a:latin typeface="CMR12"/>
              </a:rPr>
              <a:t>We displays sample images from each car brand class in the dataset to visualize classvariety. This helps in quickly checking the dataset’s diversity, image quality, and consistency</a:t>
            </a:r>
            <a:br>
              <a:rPr lang="en-US" sz="1800" i="0" u="none" strike="noStrike" baseline="0">
                <a:solidFill>
                  <a:schemeClr val="tx1"/>
                </a:solidFill>
                <a:latin typeface="CMR12"/>
              </a:rPr>
            </a:br>
            <a:r>
              <a:rPr lang="en-US" sz="1800" i="0" u="none" strike="noStrike" baseline="0">
                <a:solidFill>
                  <a:schemeClr val="tx1"/>
                </a:solidFill>
                <a:latin typeface="CMR12"/>
              </a:rPr>
              <a:t>across different car brand classes.</a:t>
            </a:r>
            <a:br>
              <a:rPr lang="en-US">
                <a:solidFill>
                  <a:schemeClr val="tx1"/>
                </a:solidFill>
              </a:rPr>
            </a:br>
            <a:endParaRPr lang="en-US" dirty="0">
              <a:solidFill>
                <a:schemeClr val="tx1"/>
              </a:solidFill>
            </a:endParaRPr>
          </a:p>
        </p:txBody>
      </p:sp>
      <p:sp>
        <p:nvSpPr>
          <p:cNvPr id="4" name="Rectangle 1">
            <a:extLst>
              <a:ext uri="{FF2B5EF4-FFF2-40B4-BE49-F238E27FC236}">
                <a16:creationId xmlns:a16="http://schemas.microsoft.com/office/drawing/2014/main" id="{F398E26F-6A76-44A7-962F-AFCF65172467}"/>
              </a:ext>
            </a:extLst>
          </p:cNvPr>
          <p:cNvSpPr>
            <a:spLocks noGrp="1" noChangeArrowheads="1"/>
          </p:cNvSpPr>
          <p:nvPr>
            <p:ph type="subTitle" idx="1"/>
          </p:nvPr>
        </p:nvSpPr>
        <p:spPr bwMode="auto">
          <a:xfrm>
            <a:off x="1398494" y="4486826"/>
            <a:ext cx="926950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accent5">
                  <a:lumMod val="75000"/>
                </a:schemeClr>
              </a:solidFill>
              <a:effectLst/>
              <a:latin typeface="Arial" panose="020B0604020202020204" pitchFamily="34" charset="0"/>
            </a:endParaRPr>
          </a:p>
        </p:txBody>
      </p:sp>
      <p:pic>
        <p:nvPicPr>
          <p:cNvPr id="5" name="Picture 4">
            <a:extLst>
              <a:ext uri="{FF2B5EF4-FFF2-40B4-BE49-F238E27FC236}">
                <a16:creationId xmlns:a16="http://schemas.microsoft.com/office/drawing/2014/main" id="{4F93F760-0BC9-44EC-BA5C-085A745F776F}"/>
              </a:ext>
            </a:extLst>
          </p:cNvPr>
          <p:cNvPicPr>
            <a:picLocks noChangeAspect="1"/>
          </p:cNvPicPr>
          <p:nvPr/>
        </p:nvPicPr>
        <p:blipFill>
          <a:blip r:embed="rId3"/>
          <a:stretch>
            <a:fillRect/>
          </a:stretch>
        </p:blipFill>
        <p:spPr>
          <a:xfrm>
            <a:off x="242047" y="847166"/>
            <a:ext cx="6157378" cy="4723640"/>
          </a:xfrm>
          <a:prstGeom prst="rect">
            <a:avLst/>
          </a:prstGeom>
        </p:spPr>
      </p:pic>
    </p:spTree>
    <p:extLst>
      <p:ext uri="{BB962C8B-B14F-4D97-AF65-F5344CB8AC3E}">
        <p14:creationId xmlns:p14="http://schemas.microsoft.com/office/powerpoint/2010/main" val="43519539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30E62E91-3991-445A-ADE0-DB143B39320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otalTime>4</TotalTime>
  <Words>814</Words>
  <Application>Microsoft Office PowerPoint</Application>
  <PresentationFormat>Widescreen</PresentationFormat>
  <Paragraphs>79</Paragraphs>
  <Slides>27</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Aptos</vt:lpstr>
      <vt:lpstr>Arial</vt:lpstr>
      <vt:lpstr>Calibri</vt:lpstr>
      <vt:lpstr>CMBX12</vt:lpstr>
      <vt:lpstr>CMR12</vt:lpstr>
      <vt:lpstr>Univers Condensed Light</vt:lpstr>
      <vt:lpstr>Walbaum Display Light</vt:lpstr>
      <vt:lpstr>AngleLinesVTI</vt:lpstr>
      <vt:lpstr>  Car Brand Classification Using Deep Convolutional Neural Networks.   Course Title : pattern Recognition lab Course Code : CSE 460 </vt:lpstr>
      <vt:lpstr>Submitted By:</vt:lpstr>
      <vt:lpstr>AGENDA</vt:lpstr>
      <vt:lpstr>Introduction:   The project aims to create an automated car brand recognition system using transfer learning techniques with DenseNET201 and mobilenetv2. The system uses deep learning architectures, that have been fine-tuned on a labeled dataset of car images. </vt:lpstr>
      <vt:lpstr>Dataset Description </vt:lpstr>
      <vt:lpstr>Data Preprocessing</vt:lpstr>
      <vt:lpstr>PowerPoint Presentation</vt:lpstr>
      <vt:lpstr>Augmentation:  To make the model more robust and avoid overfitting, data augmentation techniques were applied using the ImageDataGenerator function.</vt:lpstr>
      <vt:lpstr>                                                                                                 Visualization  We displays sample images from each car brand class in the dataset to visualize classvariety. This helps in quickly checking the dataset’s diversity, image quality, and consistency across different car brand classes. </vt:lpstr>
      <vt:lpstr>Model training and evaluation </vt:lpstr>
      <vt:lpstr>PowerPoint Presentation</vt:lpstr>
      <vt:lpstr>PowerPoint Presentation</vt:lpstr>
      <vt:lpstr>PowerPoint Presentation</vt:lpstr>
      <vt:lpstr>PowerPoint Presentation</vt:lpstr>
      <vt:lpstr>PowerPoint Presentation</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improvements to the project could focus on expanding the dataset to include more car brands and different model variations for  better diversity and robustness.</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Car Brand Classification Using Deep Convolutional Neural Networks.   Course Title : pattern Recognition lab Course Code : CSE 460 </dc:title>
  <dc:creator>Paromita Saha</dc:creator>
  <cp:lastModifiedBy>Home PC</cp:lastModifiedBy>
  <cp:revision>4</cp:revision>
  <dcterms:created xsi:type="dcterms:W3CDTF">2025-10-12T05:17:45Z</dcterms:created>
  <dcterms:modified xsi:type="dcterms:W3CDTF">2025-10-13T13:05:24Z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2025-10-13T13:05:24Z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b3606cdd-2f1c-4118-8181-45483e576899</vt:lpwstr>
  </property>
  <property fmtid="{D5CDD505-2E9C-101B-9397-08002B2CF9AE}" pid="7" name="MSIP_Label_defa4170-0d19-0005-0004-bc88714345d2_ActionId">
    <vt:lpwstr>53e930de-b019-4e92-bc17-368ec66ae811</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